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4"/>
  </p:notesMasterIdLst>
  <p:handoutMasterIdLst>
    <p:handoutMasterId r:id="rId15"/>
  </p:handoutMasterIdLst>
  <p:sldIdLst>
    <p:sldId id="413" r:id="rId2"/>
    <p:sldId id="400" r:id="rId3"/>
    <p:sldId id="406" r:id="rId4"/>
    <p:sldId id="407" r:id="rId5"/>
    <p:sldId id="408" r:id="rId6"/>
    <p:sldId id="414" r:id="rId7"/>
    <p:sldId id="409" r:id="rId8"/>
    <p:sldId id="415" r:id="rId9"/>
    <p:sldId id="410" r:id="rId10"/>
    <p:sldId id="411" r:id="rId11"/>
    <p:sldId id="412" r:id="rId12"/>
    <p:sldId id="259" r:id="rId13"/>
  </p:sldIdLst>
  <p:sldSz cx="9144000" cy="5143500" type="screen16x9"/>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COVER" id="{453EE180-27E7-0D49-8423-42DB527A3563}">
          <p14:sldIdLst>
            <p14:sldId id="413"/>
          </p14:sldIdLst>
        </p14:section>
        <p14:section name="BULLET POINTS" id="{C9FEDC11-B5D4-214E-9201-8E0193BE7CE6}">
          <p14:sldIdLst/>
        </p14:section>
        <p14:section name="PRESENTATION SLIDES" id="{0997EE4F-1711-E147-B624-B2B85D255C5B}">
          <p14:sldIdLst>
            <p14:sldId id="400"/>
            <p14:sldId id="406"/>
            <p14:sldId id="407"/>
            <p14:sldId id="408"/>
            <p14:sldId id="414"/>
            <p14:sldId id="409"/>
            <p14:sldId id="415"/>
            <p14:sldId id="410"/>
            <p14:sldId id="411"/>
            <p14:sldId id="412"/>
          </p14:sldIdLst>
        </p14:section>
        <p14:section name="END" id="{ABE65238-ADBB-0549-BC57-F32BFCE1F3E8}">
          <p14:sldIdLst>
            <p14:sldId id="259"/>
          </p14:sldIdLst>
        </p14:section>
      </p14:sectionLst>
    </p:ex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emetriades  Vassilis" initials="DV" lastIdx="3" clrIdx="0">
    <p:extLst>
      <p:ext uri="{19B8F6BF-5375-455C-9EA6-DF929625EA0E}">
        <p15:presenceInfo xmlns:p15="http://schemas.microsoft.com/office/powerpoint/2012/main" userId="S-1-5-21-3466503211-167815060-4279704636-38986" providerId="AD"/>
      </p:ext>
    </p:extLst>
  </p:cmAuthor>
  <p:cmAuthor id="2" name="Athina Patsalidou" initials="AP" lastIdx="1" clrIdx="1">
    <p:extLst>
      <p:ext uri="{19B8F6BF-5375-455C-9EA6-DF929625EA0E}">
        <p15:presenceInfo xmlns:p15="http://schemas.microsoft.com/office/powerpoint/2012/main" userId="S-1-5-21-3466503211-167815060-4279704636-5026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99FF"/>
    <a:srgbClr val="006C92"/>
    <a:srgbClr val="003399"/>
    <a:srgbClr val="000099"/>
    <a:srgbClr val="000066"/>
    <a:srgbClr val="0D3F8F"/>
    <a:srgbClr val="66CCFF"/>
    <a:srgbClr val="093257"/>
    <a:srgbClr val="77A2BF"/>
    <a:srgbClr val="C39142"/>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7" autoAdjust="0"/>
    <p:restoredTop sz="94694" autoAdjust="0"/>
  </p:normalViewPr>
  <p:slideViewPr>
    <p:cSldViewPr snapToGrid="0" snapToObjects="1">
      <p:cViewPr>
        <p:scale>
          <a:sx n="85" d="100"/>
          <a:sy n="85" d="100"/>
        </p:scale>
        <p:origin x="576" y="40"/>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5659" cy="498056"/>
          </a:xfrm>
          <a:prstGeom prst="rect">
            <a:avLst/>
          </a:prstGeom>
        </p:spPr>
        <p:txBody>
          <a:bodyPr vert="horz" lIns="91440" tIns="45720" rIns="91440" bIns="45720" rtlCol="0"/>
          <a:lstStyle>
            <a:lvl1pPr algn="l">
              <a:defRPr sz="1200"/>
            </a:lvl1pPr>
          </a:lstStyle>
          <a:p>
            <a:endParaRPr lang="el-GR"/>
          </a:p>
        </p:txBody>
      </p:sp>
      <p:sp>
        <p:nvSpPr>
          <p:cNvPr id="3" name="Date Placeholder 2"/>
          <p:cNvSpPr>
            <a:spLocks noGrp="1"/>
          </p:cNvSpPr>
          <p:nvPr>
            <p:ph type="dt" sz="quarter" idx="1"/>
          </p:nvPr>
        </p:nvSpPr>
        <p:spPr>
          <a:xfrm>
            <a:off x="3850443" y="1"/>
            <a:ext cx="2945659" cy="498056"/>
          </a:xfrm>
          <a:prstGeom prst="rect">
            <a:avLst/>
          </a:prstGeom>
        </p:spPr>
        <p:txBody>
          <a:bodyPr vert="horz" lIns="91440" tIns="45720" rIns="91440" bIns="45720" rtlCol="0"/>
          <a:lstStyle>
            <a:lvl1pPr algn="r">
              <a:defRPr sz="1200"/>
            </a:lvl1pPr>
          </a:lstStyle>
          <a:p>
            <a:fld id="{52485098-AC0E-4CDD-8D7C-1B47D0F242C2}" type="datetimeFigureOut">
              <a:rPr lang="el-GR" smtClean="0"/>
              <a:t>27/11/2021</a:t>
            </a:fld>
            <a:endParaRPr lang="el-GR"/>
          </a:p>
        </p:txBody>
      </p:sp>
      <p:sp>
        <p:nvSpPr>
          <p:cNvPr id="4" name="Footer Placeholder 3"/>
          <p:cNvSpPr>
            <a:spLocks noGrp="1"/>
          </p:cNvSpPr>
          <p:nvPr>
            <p:ph type="ftr" sz="quarter" idx="2"/>
          </p:nvPr>
        </p:nvSpPr>
        <p:spPr>
          <a:xfrm>
            <a:off x="0" y="9428585"/>
            <a:ext cx="2945659" cy="498055"/>
          </a:xfrm>
          <a:prstGeom prst="rect">
            <a:avLst/>
          </a:prstGeom>
        </p:spPr>
        <p:txBody>
          <a:bodyPr vert="horz" lIns="91440" tIns="45720" rIns="91440" bIns="45720" rtlCol="0" anchor="b"/>
          <a:lstStyle>
            <a:lvl1pPr algn="l">
              <a:defRPr sz="1200"/>
            </a:lvl1pPr>
          </a:lstStyle>
          <a:p>
            <a:endParaRPr lang="el-GR"/>
          </a:p>
        </p:txBody>
      </p:sp>
      <p:sp>
        <p:nvSpPr>
          <p:cNvPr id="5" name="Slide Number Placeholder 4"/>
          <p:cNvSpPr>
            <a:spLocks noGrp="1"/>
          </p:cNvSpPr>
          <p:nvPr>
            <p:ph type="sldNum" sz="quarter" idx="3"/>
          </p:nvPr>
        </p:nvSpPr>
        <p:spPr>
          <a:xfrm>
            <a:off x="3850443" y="9428585"/>
            <a:ext cx="2945659" cy="498055"/>
          </a:xfrm>
          <a:prstGeom prst="rect">
            <a:avLst/>
          </a:prstGeom>
        </p:spPr>
        <p:txBody>
          <a:bodyPr vert="horz" lIns="91440" tIns="45720" rIns="91440" bIns="45720" rtlCol="0" anchor="b"/>
          <a:lstStyle>
            <a:lvl1pPr algn="r">
              <a:defRPr sz="1200"/>
            </a:lvl1pPr>
          </a:lstStyle>
          <a:p>
            <a:fld id="{9A81866E-361F-4BE7-B5E5-A336499C4A51}" type="slidenum">
              <a:rPr lang="el-GR" smtClean="0"/>
              <a:t>‹#›</a:t>
            </a:fld>
            <a:endParaRPr lang="el-GR"/>
          </a:p>
        </p:txBody>
      </p:sp>
    </p:spTree>
    <p:extLst>
      <p:ext uri="{BB962C8B-B14F-4D97-AF65-F5344CB8AC3E}">
        <p14:creationId xmlns:p14="http://schemas.microsoft.com/office/powerpoint/2010/main" val="7353436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EA954523-8B2C-1F43-A752-65C141BDD3F4}" type="datetimeFigureOut">
              <a:rPr lang="en-US" smtClean="0"/>
              <a:t>11/27/2021</a:t>
            </a:fld>
            <a:endParaRPr lang="en-US"/>
          </a:p>
        </p:txBody>
      </p:sp>
      <p:sp>
        <p:nvSpPr>
          <p:cNvPr id="4" name="Slide Image Placeholder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0C67571E-3C5F-F540-8CF5-CDB5A5BD6FC6}" type="slidenum">
              <a:rPr lang="en-US" smtClean="0"/>
              <a:t>‹#›</a:t>
            </a:fld>
            <a:endParaRPr lang="en-US"/>
          </a:p>
        </p:txBody>
      </p:sp>
    </p:spTree>
    <p:extLst>
      <p:ext uri="{BB962C8B-B14F-4D97-AF65-F5344CB8AC3E}">
        <p14:creationId xmlns:p14="http://schemas.microsoft.com/office/powerpoint/2010/main" val="404355649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7"/>
            <a:ext cx="7772400" cy="1102519"/>
          </a:xfrm>
        </p:spPr>
        <p:txBody>
          <a:bodyPr/>
          <a:lstStyle/>
          <a:p>
            <a:r>
              <a:rPr lang="x-none"/>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x-none"/>
              <a:t>Click to edit Master subtitle style</a:t>
            </a:r>
            <a:endParaRPr lang="en-US"/>
          </a:p>
        </p:txBody>
      </p:sp>
      <p:sp>
        <p:nvSpPr>
          <p:cNvPr id="4" name="Date Placeholder 3"/>
          <p:cNvSpPr>
            <a:spLocks noGrp="1"/>
          </p:cNvSpPr>
          <p:nvPr>
            <p:ph type="dt" sz="half" idx="10"/>
          </p:nvPr>
        </p:nvSpPr>
        <p:spPr/>
        <p:txBody>
          <a:bodyPr/>
          <a:lstStyle/>
          <a:p>
            <a:fld id="{05F3A41D-1BCA-0044-8A2D-F5681E6EFCB5}" type="datetimeFigureOut">
              <a:rPr lang="en-US" smtClean="0"/>
              <a:t>11/27/2021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E68CA6-DB1C-4942-ADF2-0AE7EE08FC34}" type="slidenum">
              <a:rPr lang="en-US" smtClean="0"/>
              <a:t>‹#›</a:t>
            </a:fld>
            <a:endParaRPr lang="en-US"/>
          </a:p>
        </p:txBody>
      </p:sp>
    </p:spTree>
    <p:extLst>
      <p:ext uri="{BB962C8B-B14F-4D97-AF65-F5344CB8AC3E}">
        <p14:creationId xmlns:p14="http://schemas.microsoft.com/office/powerpoint/2010/main" val="23116939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
        <p:nvSpPr>
          <p:cNvPr id="4" name="Date Placeholder 3"/>
          <p:cNvSpPr>
            <a:spLocks noGrp="1"/>
          </p:cNvSpPr>
          <p:nvPr>
            <p:ph type="dt" sz="half" idx="10"/>
          </p:nvPr>
        </p:nvSpPr>
        <p:spPr/>
        <p:txBody>
          <a:bodyPr/>
          <a:lstStyle/>
          <a:p>
            <a:fld id="{05F3A41D-1BCA-0044-8A2D-F5681E6EFCB5}" type="datetimeFigureOut">
              <a:rPr lang="en-US" smtClean="0"/>
              <a:t>11/27/2021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E68CA6-DB1C-4942-ADF2-0AE7EE08FC34}" type="slidenum">
              <a:rPr lang="en-US" smtClean="0"/>
              <a:t>‹#›</a:t>
            </a:fld>
            <a:endParaRPr lang="en-US"/>
          </a:p>
        </p:txBody>
      </p:sp>
    </p:spTree>
    <p:extLst>
      <p:ext uri="{BB962C8B-B14F-4D97-AF65-F5344CB8AC3E}">
        <p14:creationId xmlns:p14="http://schemas.microsoft.com/office/powerpoint/2010/main" val="20809611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x-none"/>
              <a:t>Click to edit Master title style</a:t>
            </a:r>
            <a:endParaRPr lang="en-US"/>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
        <p:nvSpPr>
          <p:cNvPr id="4" name="Date Placeholder 3"/>
          <p:cNvSpPr>
            <a:spLocks noGrp="1"/>
          </p:cNvSpPr>
          <p:nvPr>
            <p:ph type="dt" sz="half" idx="10"/>
          </p:nvPr>
        </p:nvSpPr>
        <p:spPr/>
        <p:txBody>
          <a:bodyPr/>
          <a:lstStyle/>
          <a:p>
            <a:fld id="{05F3A41D-1BCA-0044-8A2D-F5681E6EFCB5}" type="datetimeFigureOut">
              <a:rPr lang="en-US" smtClean="0"/>
              <a:t>11/27/2021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E68CA6-DB1C-4942-ADF2-0AE7EE08FC34}" type="slidenum">
              <a:rPr lang="en-US" smtClean="0"/>
              <a:t>‹#›</a:t>
            </a:fld>
            <a:endParaRPr lang="en-US"/>
          </a:p>
        </p:txBody>
      </p:sp>
    </p:spTree>
    <p:extLst>
      <p:ext uri="{BB962C8B-B14F-4D97-AF65-F5344CB8AC3E}">
        <p14:creationId xmlns:p14="http://schemas.microsoft.com/office/powerpoint/2010/main" val="18356956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Standard">
    <p:spTree>
      <p:nvGrpSpPr>
        <p:cNvPr id="1" name=""/>
        <p:cNvGrpSpPr/>
        <p:nvPr/>
      </p:nvGrpSpPr>
      <p:grpSpPr>
        <a:xfrm>
          <a:off x="0" y="0"/>
          <a:ext cx="0" cy="0"/>
          <a:chOff x="0" y="0"/>
          <a:chExt cx="0" cy="0"/>
        </a:xfrm>
      </p:grpSpPr>
    </p:spTree>
    <p:extLst>
      <p:ext uri="{BB962C8B-B14F-4D97-AF65-F5344CB8AC3E}">
        <p14:creationId xmlns:p14="http://schemas.microsoft.com/office/powerpoint/2010/main" val="2095263639"/>
      </p:ext>
    </p:extLst>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a:t>Click to edit Master title style</a:t>
            </a:r>
            <a:endParaRPr lang="en-US"/>
          </a:p>
        </p:txBody>
      </p:sp>
      <p:sp>
        <p:nvSpPr>
          <p:cNvPr id="3" name="Content Placeholder 2"/>
          <p:cNvSpPr>
            <a:spLocks noGrp="1"/>
          </p:cNvSpPr>
          <p:nvPr>
            <p:ph idx="1"/>
          </p:nvPr>
        </p:nvSpPr>
        <p:spPr/>
        <p:txBody>
          <a:body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
        <p:nvSpPr>
          <p:cNvPr id="4" name="Date Placeholder 3"/>
          <p:cNvSpPr>
            <a:spLocks noGrp="1"/>
          </p:cNvSpPr>
          <p:nvPr>
            <p:ph type="dt" sz="half" idx="10"/>
          </p:nvPr>
        </p:nvSpPr>
        <p:spPr/>
        <p:txBody>
          <a:bodyPr/>
          <a:lstStyle/>
          <a:p>
            <a:fld id="{05F3A41D-1BCA-0044-8A2D-F5681E6EFCB5}" type="datetimeFigureOut">
              <a:rPr lang="en-US" smtClean="0"/>
              <a:t>11/27/2021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E68CA6-DB1C-4942-ADF2-0AE7EE08FC34}" type="slidenum">
              <a:rPr lang="en-US" smtClean="0"/>
              <a:t>‹#›</a:t>
            </a:fld>
            <a:endParaRPr lang="en-US"/>
          </a:p>
        </p:txBody>
      </p:sp>
    </p:spTree>
    <p:extLst>
      <p:ext uri="{BB962C8B-B14F-4D97-AF65-F5344CB8AC3E}">
        <p14:creationId xmlns:p14="http://schemas.microsoft.com/office/powerpoint/2010/main" val="6439989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x-none"/>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x-none"/>
              <a:t>Click to edit Master text styles</a:t>
            </a:r>
          </a:p>
        </p:txBody>
      </p:sp>
      <p:sp>
        <p:nvSpPr>
          <p:cNvPr id="4" name="Date Placeholder 3"/>
          <p:cNvSpPr>
            <a:spLocks noGrp="1"/>
          </p:cNvSpPr>
          <p:nvPr>
            <p:ph type="dt" sz="half" idx="10"/>
          </p:nvPr>
        </p:nvSpPr>
        <p:spPr/>
        <p:txBody>
          <a:bodyPr/>
          <a:lstStyle/>
          <a:p>
            <a:fld id="{05F3A41D-1BCA-0044-8A2D-F5681E6EFCB5}" type="datetimeFigureOut">
              <a:rPr lang="en-US" smtClean="0"/>
              <a:t>11/27/2021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E68CA6-DB1C-4942-ADF2-0AE7EE08FC34}" type="slidenum">
              <a:rPr lang="en-US" smtClean="0"/>
              <a:t>‹#›</a:t>
            </a:fld>
            <a:endParaRPr lang="en-US"/>
          </a:p>
        </p:txBody>
      </p:sp>
    </p:spTree>
    <p:extLst>
      <p:ext uri="{BB962C8B-B14F-4D97-AF65-F5344CB8AC3E}">
        <p14:creationId xmlns:p14="http://schemas.microsoft.com/office/powerpoint/2010/main" val="24513982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
        <p:nvSpPr>
          <p:cNvPr id="5" name="Date Placeholder 4"/>
          <p:cNvSpPr>
            <a:spLocks noGrp="1"/>
          </p:cNvSpPr>
          <p:nvPr>
            <p:ph type="dt" sz="half" idx="10"/>
          </p:nvPr>
        </p:nvSpPr>
        <p:spPr/>
        <p:txBody>
          <a:bodyPr/>
          <a:lstStyle/>
          <a:p>
            <a:fld id="{05F3A41D-1BCA-0044-8A2D-F5681E6EFCB5}" type="datetimeFigureOut">
              <a:rPr lang="en-US" smtClean="0"/>
              <a:t>11/27/2021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0E68CA6-DB1C-4942-ADF2-0AE7EE08FC34}" type="slidenum">
              <a:rPr lang="en-US" smtClean="0"/>
              <a:t>‹#›</a:t>
            </a:fld>
            <a:endParaRPr lang="en-US"/>
          </a:p>
        </p:txBody>
      </p:sp>
    </p:spTree>
    <p:extLst>
      <p:ext uri="{BB962C8B-B14F-4D97-AF65-F5344CB8AC3E}">
        <p14:creationId xmlns:p14="http://schemas.microsoft.com/office/powerpoint/2010/main" val="30318823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x-none"/>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x-none"/>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x-none"/>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
        <p:nvSpPr>
          <p:cNvPr id="7" name="Date Placeholder 6"/>
          <p:cNvSpPr>
            <a:spLocks noGrp="1"/>
          </p:cNvSpPr>
          <p:nvPr>
            <p:ph type="dt" sz="half" idx="10"/>
          </p:nvPr>
        </p:nvSpPr>
        <p:spPr/>
        <p:txBody>
          <a:bodyPr/>
          <a:lstStyle/>
          <a:p>
            <a:fld id="{05F3A41D-1BCA-0044-8A2D-F5681E6EFCB5}" type="datetimeFigureOut">
              <a:rPr lang="en-US" smtClean="0"/>
              <a:t>11/27/2021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0E68CA6-DB1C-4942-ADF2-0AE7EE08FC34}" type="slidenum">
              <a:rPr lang="en-US" smtClean="0"/>
              <a:t>‹#›</a:t>
            </a:fld>
            <a:endParaRPr lang="en-US"/>
          </a:p>
        </p:txBody>
      </p:sp>
    </p:spTree>
    <p:extLst>
      <p:ext uri="{BB962C8B-B14F-4D97-AF65-F5344CB8AC3E}">
        <p14:creationId xmlns:p14="http://schemas.microsoft.com/office/powerpoint/2010/main" val="30100193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a:t>Click to edit Master title style</a:t>
            </a:r>
            <a:endParaRPr lang="en-US"/>
          </a:p>
        </p:txBody>
      </p:sp>
      <p:sp>
        <p:nvSpPr>
          <p:cNvPr id="3" name="Date Placeholder 2"/>
          <p:cNvSpPr>
            <a:spLocks noGrp="1"/>
          </p:cNvSpPr>
          <p:nvPr>
            <p:ph type="dt" sz="half" idx="10"/>
          </p:nvPr>
        </p:nvSpPr>
        <p:spPr/>
        <p:txBody>
          <a:bodyPr/>
          <a:lstStyle/>
          <a:p>
            <a:fld id="{05F3A41D-1BCA-0044-8A2D-F5681E6EFCB5}" type="datetimeFigureOut">
              <a:rPr lang="en-US" smtClean="0"/>
              <a:t>11/27/2021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0E68CA6-DB1C-4942-ADF2-0AE7EE08FC34}" type="slidenum">
              <a:rPr lang="en-US" smtClean="0"/>
              <a:t>‹#›</a:t>
            </a:fld>
            <a:endParaRPr lang="en-US"/>
          </a:p>
        </p:txBody>
      </p:sp>
    </p:spTree>
    <p:extLst>
      <p:ext uri="{BB962C8B-B14F-4D97-AF65-F5344CB8AC3E}">
        <p14:creationId xmlns:p14="http://schemas.microsoft.com/office/powerpoint/2010/main" val="25814416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5F3A41D-1BCA-0044-8A2D-F5681E6EFCB5}" type="datetimeFigureOut">
              <a:rPr lang="en-US" smtClean="0"/>
              <a:t>11/27/2021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0E68CA6-DB1C-4942-ADF2-0AE7EE08FC34}" type="slidenum">
              <a:rPr lang="en-US" smtClean="0"/>
              <a:t>‹#›</a:t>
            </a:fld>
            <a:endParaRPr lang="en-US"/>
          </a:p>
        </p:txBody>
      </p:sp>
    </p:spTree>
    <p:extLst>
      <p:ext uri="{BB962C8B-B14F-4D97-AF65-F5344CB8AC3E}">
        <p14:creationId xmlns:p14="http://schemas.microsoft.com/office/powerpoint/2010/main" val="21107597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7" y="204787"/>
            <a:ext cx="3008313" cy="871538"/>
          </a:xfrm>
        </p:spPr>
        <p:txBody>
          <a:bodyPr anchor="b"/>
          <a:lstStyle>
            <a:lvl1pPr algn="l">
              <a:defRPr sz="2000" b="1"/>
            </a:lvl1pPr>
          </a:lstStyle>
          <a:p>
            <a:r>
              <a:rPr lang="x-none"/>
              <a:t>Click to edit Master title style</a:t>
            </a:r>
            <a:endParaRPr lang="en-US"/>
          </a:p>
        </p:txBody>
      </p:sp>
      <p:sp>
        <p:nvSpPr>
          <p:cNvPr id="3" name="Content Placeholder 2"/>
          <p:cNvSpPr>
            <a:spLocks noGrp="1"/>
          </p:cNvSpPr>
          <p:nvPr>
            <p:ph idx="1"/>
          </p:nvPr>
        </p:nvSpPr>
        <p:spPr>
          <a:xfrm>
            <a:off x="3575050" y="204796"/>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
        <p:nvSpPr>
          <p:cNvPr id="4" name="Text Placeholder 3"/>
          <p:cNvSpPr>
            <a:spLocks noGrp="1"/>
          </p:cNvSpPr>
          <p:nvPr>
            <p:ph type="body" sz="half" idx="2"/>
          </p:nvPr>
        </p:nvSpPr>
        <p:spPr>
          <a:xfrm>
            <a:off x="457217"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x-none"/>
              <a:t>Click to edit Master text styles</a:t>
            </a:r>
          </a:p>
        </p:txBody>
      </p:sp>
      <p:sp>
        <p:nvSpPr>
          <p:cNvPr id="5" name="Date Placeholder 4"/>
          <p:cNvSpPr>
            <a:spLocks noGrp="1"/>
          </p:cNvSpPr>
          <p:nvPr>
            <p:ph type="dt" sz="half" idx="10"/>
          </p:nvPr>
        </p:nvSpPr>
        <p:spPr/>
        <p:txBody>
          <a:bodyPr/>
          <a:lstStyle/>
          <a:p>
            <a:fld id="{05F3A41D-1BCA-0044-8A2D-F5681E6EFCB5}" type="datetimeFigureOut">
              <a:rPr lang="en-US" smtClean="0"/>
              <a:t>11/27/2021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0E68CA6-DB1C-4942-ADF2-0AE7EE08FC34}" type="slidenum">
              <a:rPr lang="en-US" smtClean="0"/>
              <a:t>‹#›</a:t>
            </a:fld>
            <a:endParaRPr lang="en-US"/>
          </a:p>
        </p:txBody>
      </p:sp>
    </p:spTree>
    <p:extLst>
      <p:ext uri="{BB962C8B-B14F-4D97-AF65-F5344CB8AC3E}">
        <p14:creationId xmlns:p14="http://schemas.microsoft.com/office/powerpoint/2010/main" val="38759149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x-none"/>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11"/>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x-none"/>
              <a:t>Click to edit Master text styles</a:t>
            </a:r>
          </a:p>
        </p:txBody>
      </p:sp>
      <p:sp>
        <p:nvSpPr>
          <p:cNvPr id="5" name="Date Placeholder 4"/>
          <p:cNvSpPr>
            <a:spLocks noGrp="1"/>
          </p:cNvSpPr>
          <p:nvPr>
            <p:ph type="dt" sz="half" idx="10"/>
          </p:nvPr>
        </p:nvSpPr>
        <p:spPr/>
        <p:txBody>
          <a:bodyPr/>
          <a:lstStyle/>
          <a:p>
            <a:fld id="{05F3A41D-1BCA-0044-8A2D-F5681E6EFCB5}" type="datetimeFigureOut">
              <a:rPr lang="en-US" smtClean="0"/>
              <a:t>11/27/2021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0E68CA6-DB1C-4942-ADF2-0AE7EE08FC34}" type="slidenum">
              <a:rPr lang="en-US" smtClean="0"/>
              <a:t>‹#›</a:t>
            </a:fld>
            <a:endParaRPr lang="en-US"/>
          </a:p>
        </p:txBody>
      </p:sp>
    </p:spTree>
    <p:extLst>
      <p:ext uri="{BB962C8B-B14F-4D97-AF65-F5344CB8AC3E}">
        <p14:creationId xmlns:p14="http://schemas.microsoft.com/office/powerpoint/2010/main" val="38932881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x-none"/>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5F3A41D-1BCA-0044-8A2D-F5681E6EFCB5}" type="datetimeFigureOut">
              <a:rPr lang="en-US" smtClean="0"/>
              <a:t>11/27/2021</a:t>
            </a:fld>
            <a:endParaRPr lang="en-US"/>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10E68CA6-DB1C-4942-ADF2-0AE7EE08FC34}" type="slidenum">
              <a:rPr lang="en-US" smtClean="0"/>
              <a:t>‹#›</a:t>
            </a:fld>
            <a:endParaRPr lang="en-US"/>
          </a:p>
        </p:txBody>
      </p:sp>
    </p:spTree>
    <p:extLst>
      <p:ext uri="{BB962C8B-B14F-4D97-AF65-F5344CB8AC3E}">
        <p14:creationId xmlns:p14="http://schemas.microsoft.com/office/powerpoint/2010/main" val="41884283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72"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hyperlink" Target="https://www.eprocurement.gov.cy/"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www.eprocurement.gov.cy/" TargetMode="External"/><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6230678" y="0"/>
            <a:ext cx="2913321" cy="5143499"/>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endParaRPr lang="en-US" sz="2000" b="1" dirty="0">
              <a:solidFill>
                <a:srgbClr val="093257"/>
              </a:solidFill>
              <a:latin typeface="Roboto Medium"/>
              <a:cs typeface="Roboto Medium"/>
            </a:endParaRPr>
          </a:p>
          <a:p>
            <a:endParaRPr lang="en-US" sz="2000" b="1" dirty="0">
              <a:solidFill>
                <a:srgbClr val="093257"/>
              </a:solidFill>
              <a:latin typeface="Roboto Medium"/>
              <a:cs typeface="Roboto Medium"/>
            </a:endParaRPr>
          </a:p>
          <a:p>
            <a:endParaRPr lang="el-GR" sz="3600" b="1" dirty="0">
              <a:solidFill>
                <a:srgbClr val="093257"/>
              </a:solidFill>
              <a:cs typeface="Roboto Medium"/>
            </a:endParaRPr>
          </a:p>
          <a:p>
            <a:endParaRPr lang="en-US" sz="2000" dirty="0">
              <a:solidFill>
                <a:srgbClr val="093257"/>
              </a:solidFill>
              <a:latin typeface="Roboto Medium"/>
              <a:cs typeface="Roboto Medium"/>
            </a:endParaRPr>
          </a:p>
        </p:txBody>
      </p:sp>
      <p:pic>
        <p:nvPicPr>
          <p:cNvPr id="2" name="Picture 1"/>
          <p:cNvPicPr>
            <a:picLocks noChangeAspect="1"/>
          </p:cNvPicPr>
          <p:nvPr/>
        </p:nvPicPr>
        <p:blipFill rotWithShape="1">
          <a:blip r:embed="rId2">
            <a:extLst>
              <a:ext uri="{BEBA8EAE-BF5A-486C-A8C5-ECC9F3942E4B}">
                <a14:imgProps xmlns:a14="http://schemas.microsoft.com/office/drawing/2010/main">
                  <a14:imgLayer r:embed="rId3">
                    <a14:imgEffect>
                      <a14:backgroundRemoval t="10000" b="90000" l="10000" r="90000">
                        <a14:foregroundMark x1="58167" y1="69917" x2="58167" y2="69917"/>
                        <a14:backgroundMark x1="27667" y1="42500" x2="27667" y2="42500"/>
                        <a14:backgroundMark x1="14417" y1="56167" x2="14417" y2="56167"/>
                        <a14:backgroundMark x1="22583" y1="58250" x2="22583" y2="58250"/>
                        <a14:backgroundMark x1="17500" y1="46917" x2="17500" y2="46917"/>
                        <a14:backgroundMark x1="48667" y1="76333" x2="48667" y2="76333"/>
                      </a14:backgroundRemoval>
                    </a14:imgEffect>
                  </a14:imgLayer>
                </a14:imgProps>
              </a:ext>
              <a:ext uri="{28A0092B-C50C-407E-A947-70E740481C1C}">
                <a14:useLocalDpi xmlns:a14="http://schemas.microsoft.com/office/drawing/2010/main" val="0"/>
              </a:ext>
            </a:extLst>
          </a:blip>
          <a:srcRect l="8781" t="24383" r="4369" b="16378"/>
          <a:stretch/>
        </p:blipFill>
        <p:spPr>
          <a:xfrm>
            <a:off x="2632293" y="105132"/>
            <a:ext cx="6081160" cy="4438643"/>
          </a:xfrm>
          <a:prstGeom prst="rect">
            <a:avLst/>
          </a:prstGeom>
          <a:solidFill>
            <a:schemeClr val="bg1"/>
          </a:solidFill>
          <a:ln>
            <a:noFill/>
          </a:ln>
          <a:effectLst/>
        </p:spPr>
      </p:pic>
      <p:sp>
        <p:nvSpPr>
          <p:cNvPr id="5" name="Rectangle 4"/>
          <p:cNvSpPr/>
          <p:nvPr/>
        </p:nvSpPr>
        <p:spPr>
          <a:xfrm>
            <a:off x="39033" y="-4227"/>
            <a:ext cx="4148026" cy="1015663"/>
          </a:xfrm>
          <a:prstGeom prst="rect">
            <a:avLst/>
          </a:prstGeom>
          <a:solidFill>
            <a:schemeClr val="bg1"/>
          </a:solidFill>
        </p:spPr>
        <p:txBody>
          <a:bodyPr wrap="square">
            <a:spAutoFit/>
          </a:bodyPr>
          <a:lstStyle/>
          <a:p>
            <a:r>
              <a:rPr lang="el-GR" sz="2600" b="1" dirty="0">
                <a:solidFill>
                  <a:schemeClr val="tx2">
                    <a:lumMod val="50000"/>
                  </a:schemeClr>
                </a:solidFill>
                <a:effectLst>
                  <a:outerShdw blurRad="38100" dist="38100" dir="2700000" algn="tl">
                    <a:srgbClr val="000000">
                      <a:alpha val="43137"/>
                    </a:srgbClr>
                  </a:outerShdw>
                </a:effectLst>
                <a:latin typeface="Arial Narrow" panose="020B0606020202030204" pitchFamily="34" charset="0"/>
                <a:cs typeface="Roboto Medium"/>
              </a:rPr>
              <a:t>Θαλάσσια Επιβατική Σύνδεση</a:t>
            </a:r>
          </a:p>
          <a:p>
            <a:r>
              <a:rPr lang="el-GR" sz="3400" b="1" dirty="0">
                <a:solidFill>
                  <a:schemeClr val="tx2">
                    <a:lumMod val="50000"/>
                  </a:schemeClr>
                </a:solidFill>
                <a:effectLst>
                  <a:outerShdw blurRad="38100" dist="38100" dir="2700000" algn="tl">
                    <a:srgbClr val="000000">
                      <a:alpha val="43137"/>
                    </a:srgbClr>
                  </a:outerShdw>
                </a:effectLst>
                <a:latin typeface="Arial Narrow" panose="020B0606020202030204" pitchFamily="34" charset="0"/>
                <a:cs typeface="Roboto Medium"/>
              </a:rPr>
              <a:t>Κύπρου-Ελλάδας</a:t>
            </a:r>
            <a:endParaRPr lang="en-US" sz="1200" b="1" i="1" dirty="0">
              <a:solidFill>
                <a:schemeClr val="tx2">
                  <a:lumMod val="50000"/>
                </a:schemeClr>
              </a:solidFill>
              <a:effectLst>
                <a:outerShdw blurRad="38100" dist="38100" dir="2700000" algn="tl">
                  <a:srgbClr val="000000">
                    <a:alpha val="43137"/>
                  </a:srgbClr>
                </a:outerShdw>
              </a:effectLst>
              <a:latin typeface="Arial Narrow" panose="020B0606020202030204" pitchFamily="34" charset="0"/>
              <a:cs typeface="Roboto Medium"/>
            </a:endParaRPr>
          </a:p>
        </p:txBody>
      </p:sp>
      <p:sp>
        <p:nvSpPr>
          <p:cNvPr id="6" name="Rectangle 5"/>
          <p:cNvSpPr/>
          <p:nvPr/>
        </p:nvSpPr>
        <p:spPr>
          <a:xfrm>
            <a:off x="-1" y="4051333"/>
            <a:ext cx="3840481" cy="707886"/>
          </a:xfrm>
          <a:prstGeom prst="rect">
            <a:avLst/>
          </a:prstGeom>
        </p:spPr>
        <p:txBody>
          <a:bodyPr wrap="square">
            <a:spAutoFit/>
          </a:bodyPr>
          <a:lstStyle/>
          <a:p>
            <a:r>
              <a:rPr lang="el-GR" sz="2000" b="1" dirty="0">
                <a:solidFill>
                  <a:schemeClr val="tx2">
                    <a:lumMod val="50000"/>
                  </a:schemeClr>
                </a:solidFill>
                <a:effectLst>
                  <a:outerShdw blurRad="38100" dist="38100" dir="2700000" algn="tl">
                    <a:srgbClr val="000000">
                      <a:alpha val="43137"/>
                    </a:srgbClr>
                  </a:outerShdw>
                </a:effectLst>
                <a:latin typeface="Arial Narrow" panose="020B0606020202030204" pitchFamily="34" charset="0"/>
                <a:cs typeface="Roboto Medium"/>
              </a:rPr>
              <a:t>Προκήρυξη </a:t>
            </a:r>
          </a:p>
          <a:p>
            <a:r>
              <a:rPr lang="el-GR" sz="2000" b="1" dirty="0">
                <a:solidFill>
                  <a:schemeClr val="tx2">
                    <a:lumMod val="50000"/>
                  </a:schemeClr>
                </a:solidFill>
                <a:effectLst>
                  <a:outerShdw blurRad="38100" dist="38100" dir="2700000" algn="tl">
                    <a:srgbClr val="000000">
                      <a:alpha val="43137"/>
                    </a:srgbClr>
                  </a:outerShdw>
                </a:effectLst>
                <a:latin typeface="Arial Narrow" panose="020B0606020202030204" pitchFamily="34" charset="0"/>
                <a:cs typeface="Roboto Medium"/>
              </a:rPr>
              <a:t>Ανοικτού Ευρωπαϊκού Διαγωνισμού </a:t>
            </a:r>
            <a:endParaRPr lang="el-GR" sz="2000" b="1" i="1" dirty="0">
              <a:solidFill>
                <a:schemeClr val="tx2">
                  <a:lumMod val="50000"/>
                </a:schemeClr>
              </a:solidFill>
              <a:effectLst>
                <a:outerShdw blurRad="38100" dist="38100" dir="2700000" algn="tl">
                  <a:srgbClr val="000000">
                    <a:alpha val="43137"/>
                  </a:srgbClr>
                </a:outerShdw>
              </a:effectLst>
              <a:latin typeface="Arial Narrow" panose="020B0606020202030204" pitchFamily="34" charset="0"/>
              <a:cs typeface="Roboto Medium"/>
            </a:endParaRPr>
          </a:p>
        </p:txBody>
      </p:sp>
      <p:pic>
        <p:nvPicPr>
          <p:cNvPr id="4" name="Picture 3"/>
          <p:cNvPicPr>
            <a:picLocks noChangeAspect="1"/>
          </p:cNvPicPr>
          <p:nvPr/>
        </p:nvPicPr>
        <p:blipFill>
          <a:blip r:embed="rId4"/>
          <a:stretch>
            <a:fillRect/>
          </a:stretch>
        </p:blipFill>
        <p:spPr>
          <a:xfrm>
            <a:off x="7040875" y="34402"/>
            <a:ext cx="2071236" cy="1435395"/>
          </a:xfrm>
          <a:prstGeom prst="rect">
            <a:avLst/>
          </a:prstGeom>
        </p:spPr>
      </p:pic>
    </p:spTree>
    <p:extLst>
      <p:ext uri="{BB962C8B-B14F-4D97-AF65-F5344CB8AC3E}">
        <p14:creationId xmlns:p14="http://schemas.microsoft.com/office/powerpoint/2010/main" val="22746161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78B1E5-28D4-489B-A6C6-F96137427AE4}"/>
              </a:ext>
            </a:extLst>
          </p:cNvPr>
          <p:cNvSpPr>
            <a:spLocks noGrp="1"/>
          </p:cNvSpPr>
          <p:nvPr>
            <p:ph type="title"/>
          </p:nvPr>
        </p:nvSpPr>
        <p:spPr>
          <a:xfrm>
            <a:off x="243067" y="127819"/>
            <a:ext cx="8542117" cy="508789"/>
          </a:xfrm>
          <a:solidFill>
            <a:schemeClr val="accent1">
              <a:lumMod val="60000"/>
              <a:lumOff val="40000"/>
            </a:schemeClr>
          </a:solidFill>
        </p:spPr>
        <p:txBody>
          <a:bodyPr>
            <a:normAutofit/>
          </a:bodyPr>
          <a:lstStyle/>
          <a:p>
            <a:r>
              <a:rPr lang="el-GR" sz="2000" b="1" dirty="0">
                <a:solidFill>
                  <a:schemeClr val="tx2"/>
                </a:solidFill>
              </a:rPr>
              <a:t>ΑΝΟΙΚΤΟΣ ΔΙΑΓΩΝΙΣΜΟΣ- ΕΓΓΡΑΦΑ ΠΟΥ ΑΠΑΙΤΕΙΤΑΙ ΝΑ ΥΠΟΒΛΗΘΟΥΝ</a:t>
            </a:r>
            <a:endParaRPr lang="en-CY" sz="2000" b="1" dirty="0">
              <a:solidFill>
                <a:schemeClr val="tx2"/>
              </a:solidFill>
            </a:endParaRPr>
          </a:p>
        </p:txBody>
      </p:sp>
      <p:sp>
        <p:nvSpPr>
          <p:cNvPr id="3" name="Content Placeholder 2">
            <a:extLst>
              <a:ext uri="{FF2B5EF4-FFF2-40B4-BE49-F238E27FC236}">
                <a16:creationId xmlns:a16="http://schemas.microsoft.com/office/drawing/2014/main" id="{95F0EFD0-207A-4E03-8DF5-3DEA5BC1E830}"/>
              </a:ext>
            </a:extLst>
          </p:cNvPr>
          <p:cNvSpPr>
            <a:spLocks noGrp="1"/>
          </p:cNvSpPr>
          <p:nvPr>
            <p:ph idx="1"/>
          </p:nvPr>
        </p:nvSpPr>
        <p:spPr>
          <a:xfrm>
            <a:off x="243067" y="636608"/>
            <a:ext cx="8542117" cy="4240192"/>
          </a:xfrm>
          <a:solidFill>
            <a:schemeClr val="accent1">
              <a:lumMod val="20000"/>
              <a:lumOff val="80000"/>
            </a:schemeClr>
          </a:solidFill>
        </p:spPr>
        <p:txBody>
          <a:bodyPr>
            <a:normAutofit fontScale="77500" lnSpcReduction="20000"/>
          </a:bodyPr>
          <a:lstStyle/>
          <a:p>
            <a:pPr marL="0" indent="0">
              <a:buNone/>
            </a:pPr>
            <a:endParaRPr lang="en-US" sz="2100" b="1" dirty="0">
              <a:solidFill>
                <a:schemeClr val="tx2"/>
              </a:solidFill>
              <a:latin typeface="+mj-lt"/>
              <a:ea typeface="+mj-ea"/>
              <a:cs typeface="+mj-cs"/>
            </a:endParaRPr>
          </a:p>
          <a:p>
            <a:pPr marL="0" indent="0">
              <a:buNone/>
            </a:pPr>
            <a:r>
              <a:rPr lang="el-GR" sz="2100" b="1" dirty="0">
                <a:solidFill>
                  <a:schemeClr val="tx2"/>
                </a:solidFill>
                <a:latin typeface="+mj-lt"/>
                <a:ea typeface="+mj-ea"/>
                <a:cs typeface="+mj-cs"/>
              </a:rPr>
              <a:t>Τα Διαγωνιστικά Έγγραφα</a:t>
            </a:r>
            <a:r>
              <a:rPr lang="en-US" sz="2100" b="1" dirty="0">
                <a:solidFill>
                  <a:schemeClr val="tx2"/>
                </a:solidFill>
                <a:latin typeface="+mj-lt"/>
                <a:ea typeface="+mj-ea"/>
                <a:cs typeface="+mj-cs"/>
              </a:rPr>
              <a:t> (</a:t>
            </a:r>
            <a:r>
              <a:rPr lang="el-GR" sz="2100" b="1" dirty="0">
                <a:solidFill>
                  <a:schemeClr val="tx2"/>
                </a:solidFill>
                <a:latin typeface="+mj-lt"/>
                <a:ea typeface="+mj-ea"/>
                <a:cs typeface="+mj-cs"/>
              </a:rPr>
              <a:t>διαθέσιμα από ιστοσελίδα</a:t>
            </a:r>
            <a:r>
              <a:rPr lang="en-US" sz="2100" b="1" dirty="0">
                <a:solidFill>
                  <a:schemeClr val="tx2"/>
                </a:solidFill>
                <a:latin typeface="+mj-lt"/>
                <a:ea typeface="+mj-ea"/>
                <a:cs typeface="+mj-cs"/>
              </a:rPr>
              <a:t> </a:t>
            </a:r>
            <a:r>
              <a:rPr lang="en-US" sz="2100" b="1" dirty="0">
                <a:solidFill>
                  <a:schemeClr val="tx2"/>
                </a:solidFill>
                <a:latin typeface="+mj-lt"/>
                <a:ea typeface="+mj-ea"/>
                <a:cs typeface="+mj-cs"/>
                <a:hlinkClick r:id="rId2"/>
              </a:rPr>
              <a:t>eProcurement website</a:t>
            </a:r>
            <a:r>
              <a:rPr lang="en-US" sz="2100" b="1" dirty="0">
                <a:solidFill>
                  <a:schemeClr val="tx2"/>
                </a:solidFill>
                <a:latin typeface="+mj-lt"/>
                <a:ea typeface="+mj-ea"/>
                <a:cs typeface="+mj-cs"/>
              </a:rPr>
              <a:t>) </a:t>
            </a:r>
            <a:r>
              <a:rPr lang="el-GR" sz="2100" b="1" dirty="0">
                <a:solidFill>
                  <a:schemeClr val="tx2"/>
                </a:solidFill>
                <a:latin typeface="+mj-lt"/>
                <a:ea typeface="+mj-ea"/>
                <a:cs typeface="+mj-cs"/>
              </a:rPr>
              <a:t>αποτελούνται από 4 Μέρη και 12  Έντυπα</a:t>
            </a:r>
            <a:r>
              <a:rPr lang="en-US" sz="2100" b="1" dirty="0">
                <a:solidFill>
                  <a:schemeClr val="tx2"/>
                </a:solidFill>
                <a:latin typeface="+mj-lt"/>
                <a:ea typeface="+mj-ea"/>
                <a:cs typeface="+mj-cs"/>
              </a:rPr>
              <a:t>: </a:t>
            </a:r>
          </a:p>
          <a:p>
            <a:pPr marL="0" indent="0">
              <a:buNone/>
            </a:pPr>
            <a:endParaRPr lang="en-US" sz="1700" b="1" dirty="0">
              <a:solidFill>
                <a:schemeClr val="tx2"/>
              </a:solidFill>
              <a:latin typeface="+mj-lt"/>
              <a:ea typeface="+mj-ea"/>
              <a:cs typeface="+mj-cs"/>
            </a:endParaRPr>
          </a:p>
          <a:p>
            <a:pPr marL="0" indent="0">
              <a:buNone/>
            </a:pPr>
            <a:r>
              <a:rPr lang="en-US" sz="1700" b="1" dirty="0">
                <a:solidFill>
                  <a:schemeClr val="tx2"/>
                </a:solidFill>
                <a:latin typeface="+mj-lt"/>
                <a:ea typeface="+mj-ea"/>
                <a:cs typeface="+mj-cs"/>
              </a:rPr>
              <a:t>GENERAL CONDITIONS OF CONTRACT (ANNEX Ι)</a:t>
            </a:r>
          </a:p>
          <a:p>
            <a:pPr marL="0" indent="0">
              <a:buNone/>
            </a:pPr>
            <a:r>
              <a:rPr lang="en-US" sz="1700" dirty="0">
                <a:solidFill>
                  <a:schemeClr val="tx2"/>
                </a:solidFill>
                <a:latin typeface="+mj-lt"/>
                <a:ea typeface="+mj-ea"/>
                <a:cs typeface="+mj-cs"/>
              </a:rPr>
              <a:t>	Contains the main provisions of the Public Procurement Law.</a:t>
            </a:r>
          </a:p>
          <a:p>
            <a:pPr marL="0" indent="0">
              <a:buNone/>
            </a:pPr>
            <a:endParaRPr lang="en-US" sz="1700" b="1" dirty="0">
              <a:solidFill>
                <a:schemeClr val="tx2"/>
              </a:solidFill>
              <a:latin typeface="+mj-lt"/>
              <a:ea typeface="+mj-ea"/>
              <a:cs typeface="+mj-cs"/>
            </a:endParaRPr>
          </a:p>
          <a:p>
            <a:pPr marL="0" indent="0">
              <a:buNone/>
            </a:pPr>
            <a:r>
              <a:rPr lang="en-US" sz="1700" b="1" dirty="0">
                <a:solidFill>
                  <a:schemeClr val="tx2"/>
                </a:solidFill>
                <a:latin typeface="+mj-lt"/>
                <a:ea typeface="+mj-ea"/>
                <a:cs typeface="+mj-cs"/>
              </a:rPr>
              <a:t>AGREEMENT – SPECIAL CONDITIONS OF CONTRACT (PART Β):</a:t>
            </a:r>
          </a:p>
          <a:p>
            <a:pPr marL="0" indent="0">
              <a:buNone/>
            </a:pPr>
            <a:r>
              <a:rPr lang="en-US" sz="1700" dirty="0">
                <a:solidFill>
                  <a:schemeClr val="tx2"/>
                </a:solidFill>
                <a:latin typeface="+mj-lt"/>
                <a:ea typeface="+mj-ea"/>
                <a:cs typeface="+mj-cs"/>
              </a:rPr>
              <a:t>	Contains the scope of the contract, and other provisions such as the contract value, conditions for payment, 	performance guarantee, penalties for delays etc.</a:t>
            </a:r>
          </a:p>
          <a:p>
            <a:endParaRPr lang="en-US" sz="1700" b="1" dirty="0">
              <a:solidFill>
                <a:schemeClr val="tx2"/>
              </a:solidFill>
              <a:latin typeface="+mj-lt"/>
              <a:ea typeface="+mj-ea"/>
              <a:cs typeface="+mj-cs"/>
            </a:endParaRPr>
          </a:p>
          <a:p>
            <a:pPr marL="0" indent="0">
              <a:buNone/>
            </a:pPr>
            <a:r>
              <a:rPr lang="en-US" sz="1700" b="1" dirty="0">
                <a:solidFill>
                  <a:schemeClr val="tx2"/>
                </a:solidFill>
                <a:latin typeface="+mj-lt"/>
                <a:ea typeface="+mj-ea"/>
                <a:cs typeface="+mj-cs"/>
              </a:rPr>
              <a:t>TERMS OF REFERENCE – TECHNICAL SPECIFICATIONS (ANNEX ΙΙ)</a:t>
            </a:r>
          </a:p>
          <a:p>
            <a:pPr marL="0" indent="0">
              <a:buNone/>
            </a:pPr>
            <a:r>
              <a:rPr lang="en-US" sz="1700" dirty="0">
                <a:solidFill>
                  <a:schemeClr val="tx2"/>
                </a:solidFill>
                <a:latin typeface="+mj-lt"/>
                <a:ea typeface="+mj-ea"/>
                <a:cs typeface="+mj-cs"/>
              </a:rPr>
              <a:t>	Describes the contract scope and the requirements for the performance of the </a:t>
            </a:r>
            <a:r>
              <a:rPr lang="en-US" sz="1700" dirty="0" err="1">
                <a:solidFill>
                  <a:schemeClr val="tx2"/>
                </a:solidFill>
                <a:latin typeface="+mj-lt"/>
                <a:ea typeface="+mj-ea"/>
                <a:cs typeface="+mj-cs"/>
              </a:rPr>
              <a:t>subsidised</a:t>
            </a:r>
            <a:r>
              <a:rPr lang="en-US" sz="1700" dirty="0">
                <a:solidFill>
                  <a:schemeClr val="tx2"/>
                </a:solidFill>
                <a:latin typeface="+mj-lt"/>
                <a:ea typeface="+mj-ea"/>
                <a:cs typeface="+mj-cs"/>
              </a:rPr>
              <a:t> services: </a:t>
            </a:r>
          </a:p>
          <a:p>
            <a:pPr marL="0" indent="0">
              <a:buNone/>
            </a:pPr>
            <a:r>
              <a:rPr lang="en-US" sz="1700" dirty="0">
                <a:solidFill>
                  <a:schemeClr val="tx2"/>
                </a:solidFill>
                <a:latin typeface="+mj-lt"/>
                <a:ea typeface="+mj-ea"/>
                <a:cs typeface="+mj-cs"/>
              </a:rPr>
              <a:t>	Such as: specifications of the vessel, ports, frequency of service, duration of the journey, maximum fares, method of 	calculation of the subsidy and any deductions in case of transport of cargo or delays, and reporting 	requirements.</a:t>
            </a:r>
          </a:p>
          <a:p>
            <a:pPr marL="0" indent="0">
              <a:buNone/>
            </a:pPr>
            <a:endParaRPr lang="en-US" sz="1700" b="1" dirty="0">
              <a:solidFill>
                <a:schemeClr val="tx2"/>
              </a:solidFill>
              <a:latin typeface="+mj-lt"/>
              <a:ea typeface="+mj-ea"/>
              <a:cs typeface="+mj-cs"/>
            </a:endParaRPr>
          </a:p>
          <a:p>
            <a:pPr marL="0" indent="0">
              <a:buNone/>
            </a:pPr>
            <a:r>
              <a:rPr lang="en-CY" sz="1700" b="1" dirty="0">
                <a:solidFill>
                  <a:schemeClr val="tx2"/>
                </a:solidFill>
                <a:latin typeface="+mj-lt"/>
                <a:ea typeface="+mj-ea"/>
                <a:cs typeface="+mj-cs"/>
              </a:rPr>
              <a:t>INSTRUCTIONS TO ECONOMIC OPERATORS</a:t>
            </a:r>
            <a:r>
              <a:rPr lang="en-US" sz="1700" b="1" dirty="0">
                <a:solidFill>
                  <a:schemeClr val="tx2"/>
                </a:solidFill>
                <a:latin typeface="+mj-lt"/>
                <a:ea typeface="+mj-ea"/>
                <a:cs typeface="+mj-cs"/>
              </a:rPr>
              <a:t> (</a:t>
            </a:r>
            <a:r>
              <a:rPr lang="en-CY" sz="1700" b="1" dirty="0">
                <a:solidFill>
                  <a:schemeClr val="tx2"/>
                </a:solidFill>
                <a:latin typeface="+mj-lt"/>
                <a:ea typeface="+mj-ea"/>
                <a:cs typeface="+mj-cs"/>
              </a:rPr>
              <a:t>PART Α</a:t>
            </a:r>
            <a:r>
              <a:rPr lang="en-US" sz="1700" b="1" dirty="0">
                <a:solidFill>
                  <a:schemeClr val="tx2"/>
                </a:solidFill>
                <a:latin typeface="+mj-lt"/>
                <a:ea typeface="+mj-ea"/>
                <a:cs typeface="+mj-cs"/>
              </a:rPr>
              <a:t>)</a:t>
            </a:r>
          </a:p>
          <a:p>
            <a:pPr marL="0" indent="0">
              <a:buNone/>
            </a:pPr>
            <a:r>
              <a:rPr lang="en-US" sz="1600" dirty="0">
                <a:solidFill>
                  <a:schemeClr val="tx2"/>
                </a:solidFill>
                <a:latin typeface="+mj-lt"/>
                <a:ea typeface="+mj-ea"/>
                <a:cs typeface="+mj-cs"/>
              </a:rPr>
              <a:t>	</a:t>
            </a:r>
            <a:r>
              <a:rPr lang="en-US" sz="1700" dirty="0">
                <a:solidFill>
                  <a:schemeClr val="tx2"/>
                </a:solidFill>
                <a:latin typeface="+mj-lt"/>
                <a:ea typeface="+mj-ea"/>
                <a:cs typeface="+mj-cs"/>
              </a:rPr>
              <a:t>Provides key details on the tender procedure and documents to be submitted in each of the three sub folders: </a:t>
            </a:r>
          </a:p>
          <a:p>
            <a:pPr marL="0" indent="0">
              <a:buNone/>
            </a:pPr>
            <a:r>
              <a:rPr lang="en-US" sz="1700" b="1" dirty="0">
                <a:solidFill>
                  <a:schemeClr val="tx2"/>
                </a:solidFill>
                <a:latin typeface="+mj-lt"/>
                <a:ea typeface="+mj-ea"/>
                <a:cs typeface="+mj-cs"/>
              </a:rPr>
              <a:t>	   “Eligibility Criteria sub folder”</a:t>
            </a:r>
          </a:p>
          <a:p>
            <a:pPr marL="0" indent="0">
              <a:buNone/>
            </a:pPr>
            <a:r>
              <a:rPr lang="en-US" sz="1700" b="1" dirty="0">
                <a:solidFill>
                  <a:schemeClr val="tx2"/>
                </a:solidFill>
                <a:latin typeface="+mj-lt"/>
                <a:ea typeface="+mj-ea"/>
                <a:cs typeface="+mj-cs"/>
              </a:rPr>
              <a:t>	   “Technical Part sub folder”</a:t>
            </a:r>
          </a:p>
          <a:p>
            <a:pPr marL="0" indent="0">
              <a:buNone/>
            </a:pPr>
            <a:r>
              <a:rPr lang="en-US" sz="1700" b="1" dirty="0">
                <a:solidFill>
                  <a:schemeClr val="tx2"/>
                </a:solidFill>
                <a:latin typeface="+mj-lt"/>
                <a:ea typeface="+mj-ea"/>
                <a:cs typeface="+mj-cs"/>
              </a:rPr>
              <a:t>	   “Financial offer sub folder”</a:t>
            </a:r>
          </a:p>
          <a:p>
            <a:pPr marL="0" indent="0">
              <a:buNone/>
            </a:pPr>
            <a:endParaRPr lang="en-US" sz="1700" b="1" dirty="0">
              <a:solidFill>
                <a:schemeClr val="tx2"/>
              </a:solidFill>
              <a:latin typeface="+mj-lt"/>
              <a:ea typeface="+mj-ea"/>
              <a:cs typeface="+mj-cs"/>
            </a:endParaRPr>
          </a:p>
          <a:p>
            <a:endParaRPr lang="en-CY" sz="1800" b="1" dirty="0">
              <a:solidFill>
                <a:schemeClr val="tx2"/>
              </a:solidFill>
              <a:latin typeface="+mj-lt"/>
              <a:ea typeface="+mj-ea"/>
              <a:cs typeface="+mj-cs"/>
            </a:endParaRPr>
          </a:p>
        </p:txBody>
      </p:sp>
    </p:spTree>
    <p:extLst>
      <p:ext uri="{BB962C8B-B14F-4D97-AF65-F5344CB8AC3E}">
        <p14:creationId xmlns:p14="http://schemas.microsoft.com/office/powerpoint/2010/main" val="8610579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78B1E5-28D4-489B-A6C6-F96137427AE4}"/>
              </a:ext>
            </a:extLst>
          </p:cNvPr>
          <p:cNvSpPr>
            <a:spLocks noGrp="1"/>
          </p:cNvSpPr>
          <p:nvPr>
            <p:ph type="title"/>
          </p:nvPr>
        </p:nvSpPr>
        <p:spPr>
          <a:xfrm>
            <a:off x="219919" y="127819"/>
            <a:ext cx="8611565" cy="566662"/>
          </a:xfrm>
          <a:solidFill>
            <a:schemeClr val="accent1">
              <a:lumMod val="60000"/>
              <a:lumOff val="40000"/>
            </a:schemeClr>
          </a:solidFill>
        </p:spPr>
        <p:txBody>
          <a:bodyPr>
            <a:normAutofit/>
          </a:bodyPr>
          <a:lstStyle/>
          <a:p>
            <a:r>
              <a:rPr lang="el-GR" sz="2000" b="1" dirty="0">
                <a:solidFill>
                  <a:schemeClr val="tx2"/>
                </a:solidFill>
              </a:rPr>
              <a:t>ΑΝΟΙΚΤΟΣ ΔΙΑΓΩΝΙΣΜΟΣ- ΕΓΓΡΑΦΑ ΠΟΥ ΑΠΑΙΤΕΙΤΑΙ ΝΑ ΥΠΟΒΛΗΘΟΥΝ</a:t>
            </a:r>
            <a:endParaRPr lang="en-CY" sz="2000" b="1" dirty="0">
              <a:solidFill>
                <a:schemeClr val="tx2"/>
              </a:solidFill>
            </a:endParaRPr>
          </a:p>
        </p:txBody>
      </p:sp>
      <p:sp>
        <p:nvSpPr>
          <p:cNvPr id="3" name="Content Placeholder 2">
            <a:extLst>
              <a:ext uri="{FF2B5EF4-FFF2-40B4-BE49-F238E27FC236}">
                <a16:creationId xmlns:a16="http://schemas.microsoft.com/office/drawing/2014/main" id="{95F0EFD0-207A-4E03-8DF5-3DEA5BC1E830}"/>
              </a:ext>
            </a:extLst>
          </p:cNvPr>
          <p:cNvSpPr>
            <a:spLocks noGrp="1"/>
          </p:cNvSpPr>
          <p:nvPr>
            <p:ph idx="1"/>
          </p:nvPr>
        </p:nvSpPr>
        <p:spPr>
          <a:xfrm>
            <a:off x="219919" y="694482"/>
            <a:ext cx="8611565" cy="4152821"/>
          </a:xfrm>
          <a:solidFill>
            <a:schemeClr val="accent1">
              <a:lumMod val="20000"/>
              <a:lumOff val="80000"/>
            </a:schemeClr>
          </a:solidFill>
        </p:spPr>
        <p:txBody>
          <a:bodyPr>
            <a:normAutofit fontScale="47500" lnSpcReduction="20000"/>
          </a:bodyPr>
          <a:lstStyle/>
          <a:p>
            <a:pPr marL="0" indent="0">
              <a:buNone/>
            </a:pPr>
            <a:endParaRPr lang="en-US" sz="1800" b="1" dirty="0">
              <a:solidFill>
                <a:schemeClr val="tx2"/>
              </a:solidFill>
              <a:latin typeface="+mj-lt"/>
              <a:ea typeface="+mj-ea"/>
              <a:cs typeface="+mj-cs"/>
            </a:endParaRPr>
          </a:p>
          <a:p>
            <a:pPr marL="0" indent="0">
              <a:buNone/>
            </a:pPr>
            <a:r>
              <a:rPr lang="el-GR" sz="2900" b="1" dirty="0">
                <a:solidFill>
                  <a:schemeClr val="tx2"/>
                </a:solidFill>
                <a:effectLst>
                  <a:outerShdw blurRad="38100" dist="38100" dir="2700000" algn="tl">
                    <a:srgbClr val="000000">
                      <a:alpha val="43137"/>
                    </a:srgbClr>
                  </a:outerShdw>
                </a:effectLst>
                <a:latin typeface="+mj-lt"/>
                <a:ea typeface="+mj-ea"/>
                <a:cs typeface="+mj-cs"/>
              </a:rPr>
              <a:t>ΒΑΣΙΚΑ ΕΓΓΡΑΦΑ ΠΟΥ ΑΠΑΙΤΕΙΤΑΙ ΝΑ ΠΕΡΙΛΗΦΘΟΥΝ ΣΕ ΚΑΘΕ ΥΠΟΦΑΚΕΛΟ</a:t>
            </a:r>
            <a:r>
              <a:rPr lang="en-US" sz="2900" b="1" dirty="0">
                <a:solidFill>
                  <a:schemeClr val="tx2"/>
                </a:solidFill>
                <a:effectLst>
                  <a:outerShdw blurRad="38100" dist="38100" dir="2700000" algn="tl">
                    <a:srgbClr val="000000">
                      <a:alpha val="43137"/>
                    </a:srgbClr>
                  </a:outerShdw>
                </a:effectLst>
                <a:latin typeface="+mj-lt"/>
                <a:ea typeface="+mj-ea"/>
                <a:cs typeface="+mj-cs"/>
              </a:rPr>
              <a:t>:</a:t>
            </a:r>
          </a:p>
          <a:p>
            <a:pPr marL="0" indent="0">
              <a:buNone/>
            </a:pPr>
            <a:endParaRPr lang="en-US" sz="1800" b="1" dirty="0">
              <a:solidFill>
                <a:schemeClr val="tx2"/>
              </a:solidFill>
              <a:latin typeface="+mj-lt"/>
              <a:ea typeface="+mj-ea"/>
              <a:cs typeface="+mj-cs"/>
            </a:endParaRPr>
          </a:p>
          <a:p>
            <a:pPr marL="0" indent="0">
              <a:buNone/>
            </a:pPr>
            <a:r>
              <a:rPr lang="en-US" sz="2500" b="1" dirty="0">
                <a:solidFill>
                  <a:schemeClr val="tx2"/>
                </a:solidFill>
                <a:effectLst>
                  <a:outerShdw blurRad="38100" dist="38100" dir="2700000" algn="tl">
                    <a:srgbClr val="000000">
                      <a:alpha val="43137"/>
                    </a:srgbClr>
                  </a:outerShdw>
                </a:effectLst>
                <a:latin typeface="+mj-lt"/>
                <a:ea typeface="+mj-ea"/>
                <a:cs typeface="+mj-cs"/>
              </a:rPr>
              <a:t>“Eligibility Criteria sub folder”</a:t>
            </a:r>
          </a:p>
          <a:p>
            <a:pPr marL="0" indent="0">
              <a:lnSpc>
                <a:spcPct val="130000"/>
              </a:lnSpc>
              <a:spcBef>
                <a:spcPts val="0"/>
              </a:spcBef>
              <a:buNone/>
            </a:pPr>
            <a:r>
              <a:rPr lang="en-US" sz="1800" b="1" dirty="0">
                <a:solidFill>
                  <a:schemeClr val="tx2"/>
                </a:solidFill>
                <a:latin typeface="+mj-lt"/>
                <a:ea typeface="+mj-ea"/>
                <a:cs typeface="+mj-cs"/>
              </a:rPr>
              <a:t>	</a:t>
            </a:r>
            <a:r>
              <a:rPr lang="en-US" sz="2000" dirty="0">
                <a:solidFill>
                  <a:schemeClr val="tx2"/>
                </a:solidFill>
                <a:latin typeface="+mj-lt"/>
                <a:ea typeface="+mj-ea"/>
                <a:cs typeface="+mj-cs"/>
              </a:rPr>
              <a:t>Form 1(EN) or 1A (EL) (Tender Guarantee)</a:t>
            </a:r>
          </a:p>
          <a:p>
            <a:pPr marL="0" indent="0">
              <a:lnSpc>
                <a:spcPct val="130000"/>
              </a:lnSpc>
              <a:spcBef>
                <a:spcPts val="0"/>
              </a:spcBef>
              <a:buNone/>
            </a:pPr>
            <a:r>
              <a:rPr lang="en-US" sz="2000" dirty="0">
                <a:solidFill>
                  <a:schemeClr val="tx2"/>
                </a:solidFill>
                <a:latin typeface="+mj-lt"/>
                <a:ea typeface="+mj-ea"/>
                <a:cs typeface="+mj-cs"/>
              </a:rPr>
              <a:t>	Form 2 (Solemn declaration Tenderers personal situation)</a:t>
            </a:r>
          </a:p>
          <a:p>
            <a:pPr marL="0" indent="0">
              <a:lnSpc>
                <a:spcPct val="130000"/>
              </a:lnSpc>
              <a:spcBef>
                <a:spcPts val="0"/>
              </a:spcBef>
              <a:buNone/>
            </a:pPr>
            <a:r>
              <a:rPr lang="en-US" sz="2000" dirty="0">
                <a:solidFill>
                  <a:schemeClr val="tx2"/>
                </a:solidFill>
                <a:latin typeface="+mj-lt"/>
                <a:ea typeface="+mj-ea"/>
                <a:cs typeface="+mj-cs"/>
              </a:rPr>
              <a:t>	Form 5 (CVs of key experts i.e. of the Project Manager, Safety and Technical Manager)</a:t>
            </a:r>
          </a:p>
          <a:p>
            <a:pPr marL="0" indent="0">
              <a:lnSpc>
                <a:spcPct val="130000"/>
              </a:lnSpc>
              <a:spcBef>
                <a:spcPts val="0"/>
              </a:spcBef>
              <a:buNone/>
            </a:pPr>
            <a:r>
              <a:rPr lang="en-US" sz="2000" dirty="0">
                <a:solidFill>
                  <a:schemeClr val="tx2"/>
                </a:solidFill>
                <a:latin typeface="+mj-lt"/>
                <a:ea typeface="+mj-ea"/>
                <a:cs typeface="+mj-cs"/>
              </a:rPr>
              <a:t>	Form 6 (Declaration for the protection of employees)</a:t>
            </a:r>
          </a:p>
          <a:p>
            <a:pPr marL="0" indent="0">
              <a:lnSpc>
                <a:spcPct val="130000"/>
              </a:lnSpc>
              <a:spcBef>
                <a:spcPts val="0"/>
              </a:spcBef>
              <a:buNone/>
            </a:pPr>
            <a:r>
              <a:rPr lang="en-US" sz="2000" dirty="0">
                <a:solidFill>
                  <a:schemeClr val="tx2"/>
                </a:solidFill>
                <a:latin typeface="+mj-lt"/>
                <a:ea typeface="+mj-ea"/>
                <a:cs typeface="+mj-cs"/>
              </a:rPr>
              <a:t>	Form 14 (Declaration of other entities) </a:t>
            </a:r>
            <a:r>
              <a:rPr lang="en-US" sz="2000" u="sng" dirty="0">
                <a:solidFill>
                  <a:schemeClr val="tx2"/>
                </a:solidFill>
                <a:latin typeface="+mj-lt"/>
                <a:ea typeface="+mj-ea"/>
                <a:cs typeface="+mj-cs"/>
              </a:rPr>
              <a:t>only if </a:t>
            </a:r>
            <a:r>
              <a:rPr lang="en-US" sz="2000" dirty="0">
                <a:solidFill>
                  <a:schemeClr val="tx2"/>
                </a:solidFill>
                <a:latin typeface="+mj-lt"/>
                <a:ea typeface="+mj-ea"/>
                <a:cs typeface="+mj-cs"/>
              </a:rPr>
              <a:t>the tenderer relies on the capacities and resources of other entities, and</a:t>
            </a:r>
          </a:p>
          <a:p>
            <a:pPr marL="0" indent="0">
              <a:lnSpc>
                <a:spcPct val="130000"/>
              </a:lnSpc>
              <a:spcBef>
                <a:spcPts val="0"/>
              </a:spcBef>
              <a:buNone/>
            </a:pPr>
            <a:r>
              <a:rPr lang="en-US" sz="2000" b="1" dirty="0">
                <a:solidFill>
                  <a:schemeClr val="tx2"/>
                </a:solidFill>
                <a:latin typeface="+mj-lt"/>
                <a:ea typeface="+mj-ea"/>
                <a:cs typeface="+mj-cs"/>
              </a:rPr>
              <a:t>	</a:t>
            </a:r>
            <a:r>
              <a:rPr lang="en-US" sz="2000" dirty="0">
                <a:solidFill>
                  <a:schemeClr val="tx2"/>
                </a:solidFill>
                <a:latin typeface="+mj-lt"/>
                <a:ea typeface="+mj-ea"/>
                <a:cs typeface="+mj-cs"/>
              </a:rPr>
              <a:t>Proof of establishment of Shipping Company, memorandum of association (scope and activities), Certificates of Shareholders and Directors.</a:t>
            </a:r>
          </a:p>
          <a:p>
            <a:pPr marL="0" indent="0">
              <a:buNone/>
            </a:pPr>
            <a:endParaRPr lang="en-US" sz="1800" b="1" dirty="0">
              <a:solidFill>
                <a:schemeClr val="tx2"/>
              </a:solidFill>
              <a:latin typeface="+mj-lt"/>
              <a:ea typeface="+mj-ea"/>
              <a:cs typeface="+mj-cs"/>
            </a:endParaRPr>
          </a:p>
          <a:p>
            <a:pPr marL="0" indent="0">
              <a:buNone/>
            </a:pPr>
            <a:r>
              <a:rPr lang="en-US" sz="2900" b="1" dirty="0">
                <a:solidFill>
                  <a:schemeClr val="tx2"/>
                </a:solidFill>
                <a:effectLst>
                  <a:outerShdw blurRad="38100" dist="38100" dir="2700000" algn="tl">
                    <a:srgbClr val="000000">
                      <a:alpha val="43137"/>
                    </a:srgbClr>
                  </a:outerShdw>
                </a:effectLst>
                <a:latin typeface="+mj-lt"/>
                <a:ea typeface="+mj-ea"/>
                <a:cs typeface="+mj-cs"/>
              </a:rPr>
              <a:t>“Technical Part sub folder”</a:t>
            </a:r>
          </a:p>
          <a:p>
            <a:pPr marL="0" indent="0">
              <a:lnSpc>
                <a:spcPct val="130000"/>
              </a:lnSpc>
              <a:spcBef>
                <a:spcPts val="0"/>
              </a:spcBef>
              <a:buNone/>
            </a:pPr>
            <a:r>
              <a:rPr lang="en-US" sz="1800" b="1" dirty="0">
                <a:solidFill>
                  <a:schemeClr val="tx2"/>
                </a:solidFill>
                <a:latin typeface="+mj-lt"/>
                <a:ea typeface="+mj-ea"/>
                <a:cs typeface="+mj-cs"/>
              </a:rPr>
              <a:t>	</a:t>
            </a:r>
            <a:r>
              <a:rPr lang="en-US" sz="2000" dirty="0">
                <a:solidFill>
                  <a:schemeClr val="tx2"/>
                </a:solidFill>
                <a:latin typeface="+mj-lt"/>
                <a:ea typeface="+mj-ea"/>
                <a:cs typeface="+mj-cs"/>
              </a:rPr>
              <a:t>Form 7 (Technical Offer)</a:t>
            </a:r>
          </a:p>
          <a:p>
            <a:pPr marL="0" indent="0">
              <a:lnSpc>
                <a:spcPct val="130000"/>
              </a:lnSpc>
              <a:spcBef>
                <a:spcPts val="0"/>
              </a:spcBef>
              <a:buNone/>
            </a:pPr>
            <a:r>
              <a:rPr lang="en-US" sz="2000" dirty="0">
                <a:solidFill>
                  <a:schemeClr val="tx2"/>
                </a:solidFill>
                <a:latin typeface="+mj-lt"/>
                <a:ea typeface="+mj-ea"/>
                <a:cs typeface="+mj-cs"/>
              </a:rPr>
              <a:t>	Form 7A (Vessel’s specification and other information)</a:t>
            </a:r>
          </a:p>
          <a:p>
            <a:pPr marL="0" indent="0">
              <a:lnSpc>
                <a:spcPct val="130000"/>
              </a:lnSpc>
              <a:spcBef>
                <a:spcPts val="0"/>
              </a:spcBef>
              <a:buNone/>
            </a:pPr>
            <a:r>
              <a:rPr lang="en-US" sz="2000" dirty="0">
                <a:solidFill>
                  <a:schemeClr val="tx2"/>
                </a:solidFill>
                <a:latin typeface="+mj-lt"/>
                <a:ea typeface="+mj-ea"/>
                <a:cs typeface="+mj-cs"/>
              </a:rPr>
              <a:t>	Form 8 (Project Team) + Organizational structure of project team</a:t>
            </a:r>
          </a:p>
          <a:p>
            <a:pPr marL="0" indent="0">
              <a:lnSpc>
                <a:spcPct val="130000"/>
              </a:lnSpc>
              <a:spcBef>
                <a:spcPts val="0"/>
              </a:spcBef>
              <a:buNone/>
            </a:pPr>
            <a:r>
              <a:rPr lang="en-US" sz="2000" dirty="0">
                <a:solidFill>
                  <a:schemeClr val="tx2"/>
                </a:solidFill>
                <a:latin typeface="+mj-lt"/>
                <a:ea typeface="+mj-ea"/>
                <a:cs typeface="+mj-cs"/>
              </a:rPr>
              <a:t>	Form 5 (CVs of other experts)</a:t>
            </a:r>
          </a:p>
          <a:p>
            <a:pPr marL="0" indent="0">
              <a:lnSpc>
                <a:spcPct val="140000"/>
              </a:lnSpc>
              <a:spcBef>
                <a:spcPts val="0"/>
              </a:spcBef>
              <a:buNone/>
            </a:pPr>
            <a:endParaRPr lang="en-US" sz="1800" dirty="0">
              <a:solidFill>
                <a:schemeClr val="tx2"/>
              </a:solidFill>
              <a:latin typeface="+mj-lt"/>
              <a:ea typeface="+mj-ea"/>
              <a:cs typeface="+mj-cs"/>
            </a:endParaRPr>
          </a:p>
          <a:p>
            <a:pPr marL="0" indent="0">
              <a:buNone/>
            </a:pPr>
            <a:r>
              <a:rPr lang="en-US" sz="2900" b="1" dirty="0">
                <a:solidFill>
                  <a:schemeClr val="tx2"/>
                </a:solidFill>
                <a:effectLst>
                  <a:outerShdw blurRad="38100" dist="38100" dir="2700000" algn="tl">
                    <a:srgbClr val="000000">
                      <a:alpha val="43137"/>
                    </a:srgbClr>
                  </a:outerShdw>
                </a:effectLst>
                <a:latin typeface="+mj-lt"/>
                <a:ea typeface="+mj-ea"/>
                <a:cs typeface="+mj-cs"/>
              </a:rPr>
              <a:t>“Financial offer sub folder”</a:t>
            </a:r>
          </a:p>
          <a:p>
            <a:pPr marL="0" indent="0">
              <a:lnSpc>
                <a:spcPct val="130000"/>
              </a:lnSpc>
              <a:spcBef>
                <a:spcPts val="0"/>
              </a:spcBef>
              <a:buNone/>
            </a:pPr>
            <a:r>
              <a:rPr lang="en-US" sz="1800" b="1" dirty="0">
                <a:solidFill>
                  <a:schemeClr val="tx2"/>
                </a:solidFill>
                <a:latin typeface="+mj-lt"/>
                <a:ea typeface="+mj-ea"/>
                <a:cs typeface="+mj-cs"/>
              </a:rPr>
              <a:t>	</a:t>
            </a:r>
            <a:r>
              <a:rPr lang="en-US" sz="2000" dirty="0">
                <a:solidFill>
                  <a:schemeClr val="tx2"/>
                </a:solidFill>
                <a:latin typeface="+mj-lt"/>
                <a:ea typeface="+mj-ea"/>
                <a:cs typeface="+mj-cs"/>
              </a:rPr>
              <a:t>Form 8 (Financial Offer)</a:t>
            </a:r>
          </a:p>
          <a:p>
            <a:pPr marL="0" indent="0">
              <a:lnSpc>
                <a:spcPct val="130000"/>
              </a:lnSpc>
              <a:spcBef>
                <a:spcPts val="0"/>
              </a:spcBef>
              <a:buNone/>
            </a:pPr>
            <a:endParaRPr lang="en-US" sz="2000" dirty="0">
              <a:solidFill>
                <a:schemeClr val="tx2"/>
              </a:solidFill>
              <a:latin typeface="+mj-lt"/>
              <a:ea typeface="+mj-ea"/>
              <a:cs typeface="+mj-cs"/>
            </a:endParaRPr>
          </a:p>
          <a:p>
            <a:pPr marL="0" indent="0">
              <a:lnSpc>
                <a:spcPct val="130000"/>
              </a:lnSpc>
              <a:spcBef>
                <a:spcPts val="0"/>
              </a:spcBef>
              <a:buNone/>
            </a:pPr>
            <a:r>
              <a:rPr lang="en-US" sz="2900" b="1" dirty="0">
                <a:solidFill>
                  <a:schemeClr val="tx2"/>
                </a:solidFill>
                <a:effectLst>
                  <a:outerShdw blurRad="38100" dist="38100" dir="2700000" algn="tl">
                    <a:srgbClr val="000000">
                      <a:alpha val="43137"/>
                    </a:srgbClr>
                  </a:outerShdw>
                </a:effectLst>
                <a:latin typeface="+mj-lt"/>
                <a:ea typeface="+mj-ea"/>
                <a:cs typeface="+mj-cs"/>
              </a:rPr>
              <a:t>Forms to be submitted </a:t>
            </a:r>
            <a:r>
              <a:rPr lang="en-US" sz="2900" b="1" u="sng" dirty="0">
                <a:solidFill>
                  <a:schemeClr val="tx2"/>
                </a:solidFill>
                <a:effectLst>
                  <a:outerShdw blurRad="38100" dist="38100" dir="2700000" algn="tl">
                    <a:srgbClr val="000000">
                      <a:alpha val="43137"/>
                    </a:srgbClr>
                  </a:outerShdw>
                </a:effectLst>
                <a:latin typeface="+mj-lt"/>
                <a:ea typeface="+mj-ea"/>
                <a:cs typeface="+mj-cs"/>
              </a:rPr>
              <a:t>only by the Successful Tenderer </a:t>
            </a:r>
            <a:r>
              <a:rPr lang="en-US" sz="2900" b="1" dirty="0">
                <a:solidFill>
                  <a:schemeClr val="tx2"/>
                </a:solidFill>
                <a:effectLst>
                  <a:outerShdw blurRad="38100" dist="38100" dir="2700000" algn="tl">
                    <a:srgbClr val="000000">
                      <a:alpha val="43137"/>
                    </a:srgbClr>
                  </a:outerShdw>
                </a:effectLst>
                <a:latin typeface="+mj-lt"/>
                <a:ea typeface="+mj-ea"/>
                <a:cs typeface="+mj-cs"/>
              </a:rPr>
              <a:t>before signing of the Agreement: </a:t>
            </a:r>
          </a:p>
          <a:p>
            <a:pPr marL="0" indent="0">
              <a:lnSpc>
                <a:spcPct val="130000"/>
              </a:lnSpc>
              <a:spcBef>
                <a:spcPts val="0"/>
              </a:spcBef>
              <a:buNone/>
            </a:pPr>
            <a:r>
              <a:rPr lang="en-US" sz="2000" dirty="0">
                <a:solidFill>
                  <a:schemeClr val="tx2"/>
                </a:solidFill>
                <a:latin typeface="+mj-lt"/>
                <a:ea typeface="+mj-ea"/>
                <a:cs typeface="+mj-cs"/>
              </a:rPr>
              <a:t>	Form 11 with supporting documents, Form 12 (EN) or 12A (EL), Form 15 with supporting documents</a:t>
            </a:r>
            <a:endParaRPr lang="en-CY" sz="2000" dirty="0">
              <a:solidFill>
                <a:schemeClr val="tx2"/>
              </a:solidFill>
              <a:latin typeface="+mj-lt"/>
              <a:ea typeface="+mj-ea"/>
              <a:cs typeface="+mj-cs"/>
            </a:endParaRPr>
          </a:p>
        </p:txBody>
      </p:sp>
    </p:spTree>
    <p:extLst>
      <p:ext uri="{BB962C8B-B14F-4D97-AF65-F5344CB8AC3E}">
        <p14:creationId xmlns:p14="http://schemas.microsoft.com/office/powerpoint/2010/main" val="36686510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556424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7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229" y="4094145"/>
            <a:ext cx="9143999" cy="1019572"/>
          </a:xfrm>
          <a:prstGeom prst="rect">
            <a:avLst/>
          </a:prstGeom>
          <a:noFill/>
          <a:ln>
            <a:noFill/>
          </a:ln>
        </p:spPr>
      </p:pic>
      <p:sp>
        <p:nvSpPr>
          <p:cNvPr id="2051" name="Ellipse 37"/>
          <p:cNvSpPr>
            <a:spLocks noChangeArrowheads="1"/>
          </p:cNvSpPr>
          <p:nvPr/>
        </p:nvSpPr>
        <p:spPr bwMode="auto">
          <a:xfrm>
            <a:off x="5886956" y="4347396"/>
            <a:ext cx="309563" cy="57150"/>
          </a:xfrm>
          <a:prstGeom prst="ellipse">
            <a:avLst/>
          </a:prstGeom>
          <a:solidFill>
            <a:schemeClr val="accent1">
              <a:lumMod val="50000"/>
            </a:schemeClr>
          </a:solidFill>
          <a:ln>
            <a:solidFill>
              <a:schemeClr val="accent1">
                <a:lumMod val="50000"/>
              </a:schemeClr>
            </a:solidFill>
          </a:ln>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nb-NO" altLang="el-GR" sz="1350"/>
          </a:p>
        </p:txBody>
      </p:sp>
      <p:sp>
        <p:nvSpPr>
          <p:cNvPr id="2052" name="Ellipse 1"/>
          <p:cNvSpPr>
            <a:spLocks noChangeArrowheads="1"/>
          </p:cNvSpPr>
          <p:nvPr/>
        </p:nvSpPr>
        <p:spPr bwMode="auto">
          <a:xfrm>
            <a:off x="4661297" y="4232347"/>
            <a:ext cx="2719388" cy="323850"/>
          </a:xfrm>
          <a:prstGeom prst="ellipse">
            <a:avLst/>
          </a:prstGeom>
          <a:noFill/>
          <a:ln w="9525">
            <a:solidFill>
              <a:schemeClr val="accent1">
                <a:lumMod val="50000"/>
              </a:schemeClr>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nb-NO" altLang="el-GR" sz="1350"/>
          </a:p>
        </p:txBody>
      </p:sp>
      <p:sp>
        <p:nvSpPr>
          <p:cNvPr id="8" name="Form 7"/>
          <p:cNvSpPr/>
          <p:nvPr/>
        </p:nvSpPr>
        <p:spPr>
          <a:xfrm rot="5140224">
            <a:off x="2722200" y="697422"/>
            <a:ext cx="3816058" cy="3744206"/>
          </a:xfrm>
          <a:prstGeom prst="swooshArrow">
            <a:avLst>
              <a:gd name="adj1" fmla="val 16310"/>
              <a:gd name="adj2" fmla="val 31370"/>
            </a:avLst>
          </a:prstGeom>
          <a:solidFill>
            <a:schemeClr val="accent1">
              <a:lumMod val="50000"/>
            </a:schemeClr>
          </a:solid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11" name="Ellipse 10"/>
          <p:cNvSpPr/>
          <p:nvPr/>
        </p:nvSpPr>
        <p:spPr>
          <a:xfrm>
            <a:off x="3430165" y="1031526"/>
            <a:ext cx="83848" cy="83848"/>
          </a:xfrm>
          <a:prstGeom prst="ellipse">
            <a:avLst/>
          </a:prstGeom>
          <a:scene3d>
            <a:camera prst="orthographicFront"/>
            <a:lightRig rig="flat" dir="t"/>
          </a:scene3d>
          <a:sp3d z="190500" prstMaterial="plastic">
            <a:bevelT w="120900" h="88900"/>
            <a:bevelB w="88900" h="31750" prst="angle"/>
          </a:sp3d>
        </p:spPr>
        <p:style>
          <a:lnRef idx="0">
            <a:schemeClr val="lt1">
              <a:hueOff val="0"/>
              <a:satOff val="0"/>
              <a:lumOff val="0"/>
              <a:alphaOff val="0"/>
            </a:schemeClr>
          </a:lnRef>
          <a:fillRef idx="1">
            <a:schemeClr val="accent1">
              <a:tint val="60000"/>
              <a:hueOff val="0"/>
              <a:satOff val="0"/>
              <a:lumOff val="0"/>
              <a:alphaOff val="0"/>
            </a:schemeClr>
          </a:fillRef>
          <a:effectRef idx="3">
            <a:schemeClr val="accent1">
              <a:tint val="60000"/>
              <a:hueOff val="0"/>
              <a:satOff val="0"/>
              <a:lumOff val="0"/>
              <a:alphaOff val="0"/>
            </a:schemeClr>
          </a:effectRef>
          <a:fontRef idx="minor">
            <a:schemeClr val="dk1">
              <a:hueOff val="0"/>
              <a:satOff val="0"/>
              <a:lumOff val="0"/>
              <a:alphaOff val="0"/>
            </a:schemeClr>
          </a:fontRef>
        </p:style>
      </p:sp>
      <p:sp>
        <p:nvSpPr>
          <p:cNvPr id="13" name="Rechteck 12"/>
          <p:cNvSpPr/>
          <p:nvPr/>
        </p:nvSpPr>
        <p:spPr bwMode="auto">
          <a:xfrm>
            <a:off x="3368915" y="525609"/>
            <a:ext cx="1565672" cy="615553"/>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1" name="Ellipse 20"/>
          <p:cNvSpPr/>
          <p:nvPr/>
        </p:nvSpPr>
        <p:spPr>
          <a:xfrm>
            <a:off x="5299842" y="2424284"/>
            <a:ext cx="83848" cy="83848"/>
          </a:xfrm>
          <a:prstGeom prst="ellipse">
            <a:avLst/>
          </a:prstGeom>
          <a:scene3d>
            <a:camera prst="orthographicFront"/>
            <a:lightRig rig="flat" dir="t"/>
          </a:scene3d>
          <a:sp3d z="190500" prstMaterial="plastic">
            <a:bevelT w="120900" h="88900"/>
            <a:bevelB w="88900" h="31750" prst="angle"/>
          </a:sp3d>
        </p:spPr>
        <p:style>
          <a:lnRef idx="0">
            <a:schemeClr val="lt1">
              <a:hueOff val="0"/>
              <a:satOff val="0"/>
              <a:lumOff val="0"/>
              <a:alphaOff val="0"/>
            </a:schemeClr>
          </a:lnRef>
          <a:fillRef idx="1">
            <a:schemeClr val="accent1">
              <a:tint val="60000"/>
              <a:hueOff val="0"/>
              <a:satOff val="0"/>
              <a:lumOff val="0"/>
              <a:alphaOff val="0"/>
            </a:schemeClr>
          </a:fillRef>
          <a:effectRef idx="3">
            <a:schemeClr val="accent1">
              <a:tint val="60000"/>
              <a:hueOff val="0"/>
              <a:satOff val="0"/>
              <a:lumOff val="0"/>
              <a:alphaOff val="0"/>
            </a:schemeClr>
          </a:effectRef>
          <a:fontRef idx="minor">
            <a:schemeClr val="dk1">
              <a:hueOff val="0"/>
              <a:satOff val="0"/>
              <a:lumOff val="0"/>
              <a:alphaOff val="0"/>
            </a:schemeClr>
          </a:fontRef>
        </p:style>
      </p:sp>
      <p:sp>
        <p:nvSpPr>
          <p:cNvPr id="25" name="Rechteck 24"/>
          <p:cNvSpPr/>
          <p:nvPr/>
        </p:nvSpPr>
        <p:spPr bwMode="auto">
          <a:xfrm>
            <a:off x="5598319" y="2306241"/>
            <a:ext cx="1565672" cy="615553"/>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grpSp>
        <p:nvGrpSpPr>
          <p:cNvPr id="2074" name="Gruppieren 12"/>
          <p:cNvGrpSpPr>
            <a:grpSpLocks/>
          </p:cNvGrpSpPr>
          <p:nvPr/>
        </p:nvGrpSpPr>
        <p:grpSpPr bwMode="auto">
          <a:xfrm>
            <a:off x="643941" y="4050317"/>
            <a:ext cx="4394982" cy="888836"/>
            <a:chOff x="3530096" y="4307808"/>
            <a:chExt cx="3718676" cy="1119995"/>
          </a:xfrm>
        </p:grpSpPr>
        <p:sp>
          <p:nvSpPr>
            <p:cNvPr id="35" name="Rechteck 34"/>
            <p:cNvSpPr/>
            <p:nvPr/>
          </p:nvSpPr>
          <p:spPr>
            <a:xfrm>
              <a:off x="3540224" y="4307808"/>
              <a:ext cx="2820589" cy="820535"/>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36" name="Rechteck 35"/>
            <p:cNvSpPr/>
            <p:nvPr/>
          </p:nvSpPr>
          <p:spPr>
            <a:xfrm>
              <a:off x="3530096" y="4450300"/>
              <a:ext cx="3718676" cy="977503"/>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lIns="36195" tIns="36195" rIns="36195" bIns="36195"/>
            <a:lstStyle/>
            <a:p>
              <a:pPr defTabSz="1266825">
                <a:lnSpc>
                  <a:spcPct val="90000"/>
                </a:lnSpc>
                <a:spcAft>
                  <a:spcPct val="35000"/>
                </a:spcAft>
                <a:defRPr/>
              </a:pPr>
              <a:r>
                <a:rPr lang="el-GR" sz="1500" b="1" u="sng" dirty="0">
                  <a:solidFill>
                    <a:schemeClr val="tx2"/>
                  </a:solidFill>
                </a:rPr>
                <a:t>ΣΤΟΧΟΣ</a:t>
              </a:r>
            </a:p>
            <a:p>
              <a:pPr defTabSz="1266825">
                <a:defRPr/>
              </a:pPr>
              <a:r>
                <a:rPr lang="el-GR" sz="1500" b="1" dirty="0">
                  <a:solidFill>
                    <a:schemeClr val="tx2"/>
                  </a:solidFill>
                </a:rPr>
                <a:t>Έναρξη της θαλάσσιας επιβατικής σύνδεσης </a:t>
              </a:r>
            </a:p>
            <a:p>
              <a:pPr defTabSz="1266825">
                <a:defRPr/>
              </a:pPr>
              <a:r>
                <a:rPr lang="el-GR" sz="1500" b="1" dirty="0">
                  <a:solidFill>
                    <a:schemeClr val="tx2"/>
                  </a:solidFill>
                </a:rPr>
                <a:t>Κύπρου– Ελλάδας μέχρι την άνοιξη/καλοκαίρι 2022</a:t>
              </a:r>
              <a:endParaRPr lang="de-DE" sz="1500" b="1" dirty="0">
                <a:solidFill>
                  <a:schemeClr val="tx2"/>
                </a:solidFill>
              </a:endParaRPr>
            </a:p>
          </p:txBody>
        </p:sp>
      </p:grpSp>
      <p:sp>
        <p:nvSpPr>
          <p:cNvPr id="2075" name="Ellipse 36"/>
          <p:cNvSpPr>
            <a:spLocks noChangeArrowheads="1"/>
          </p:cNvSpPr>
          <p:nvPr/>
        </p:nvSpPr>
        <p:spPr bwMode="auto">
          <a:xfrm>
            <a:off x="5267325" y="4294598"/>
            <a:ext cx="1626394" cy="174991"/>
          </a:xfrm>
          <a:prstGeom prst="ellipse">
            <a:avLst/>
          </a:prstGeom>
          <a:noFill/>
          <a:ln w="9525">
            <a:solidFill>
              <a:schemeClr val="accent1">
                <a:lumMod val="50000"/>
              </a:schemeClr>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nb-NO" altLang="el-GR" sz="1350"/>
          </a:p>
        </p:txBody>
      </p:sp>
      <p:sp>
        <p:nvSpPr>
          <p:cNvPr id="2077" name="Text Box 17"/>
          <p:cNvSpPr txBox="1">
            <a:spLocks noChangeArrowheads="1"/>
          </p:cNvSpPr>
          <p:nvPr/>
        </p:nvSpPr>
        <p:spPr bwMode="auto">
          <a:xfrm>
            <a:off x="1481137" y="4731544"/>
            <a:ext cx="747713" cy="4869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801688" eaLnBrk="0" hangingPunct="0">
              <a:defRPr>
                <a:solidFill>
                  <a:schemeClr val="tx1"/>
                </a:solidFill>
                <a:latin typeface="Arial" panose="020B0604020202020204" pitchFamily="34" charset="0"/>
                <a:cs typeface="Arial" panose="020B0604020202020204" pitchFamily="34" charset="0"/>
              </a:defRPr>
            </a:lvl1pPr>
            <a:lvl2pPr marL="742950" indent="-285750" defTabSz="801688" eaLnBrk="0" hangingPunct="0">
              <a:defRPr>
                <a:solidFill>
                  <a:schemeClr val="tx1"/>
                </a:solidFill>
                <a:latin typeface="Arial" panose="020B0604020202020204" pitchFamily="34" charset="0"/>
                <a:cs typeface="Arial" panose="020B0604020202020204" pitchFamily="34" charset="0"/>
              </a:defRPr>
            </a:lvl2pPr>
            <a:lvl3pPr marL="1143000" indent="-228600" defTabSz="801688" eaLnBrk="0" hangingPunct="0">
              <a:defRPr>
                <a:solidFill>
                  <a:schemeClr val="tx1"/>
                </a:solidFill>
                <a:latin typeface="Arial" panose="020B0604020202020204" pitchFamily="34" charset="0"/>
                <a:cs typeface="Arial" panose="020B0604020202020204" pitchFamily="34" charset="0"/>
              </a:defRPr>
            </a:lvl3pPr>
            <a:lvl4pPr marL="1600200" indent="-228600" defTabSz="801688" eaLnBrk="0" hangingPunct="0">
              <a:defRPr>
                <a:solidFill>
                  <a:schemeClr val="tx1"/>
                </a:solidFill>
                <a:latin typeface="Arial" panose="020B0604020202020204" pitchFamily="34" charset="0"/>
                <a:cs typeface="Arial" panose="020B0604020202020204" pitchFamily="34" charset="0"/>
              </a:defRPr>
            </a:lvl4pPr>
            <a:lvl5pPr marL="2057400" indent="-228600" defTabSz="801688" eaLnBrk="0" hangingPunct="0">
              <a:defRPr>
                <a:solidFill>
                  <a:schemeClr val="tx1"/>
                </a:solidFill>
                <a:latin typeface="Arial" panose="020B0604020202020204" pitchFamily="34" charset="0"/>
                <a:cs typeface="Arial" panose="020B0604020202020204" pitchFamily="34" charset="0"/>
              </a:defRPr>
            </a:lvl5pPr>
            <a:lvl6pPr marL="25146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spcBef>
                <a:spcPct val="20000"/>
              </a:spcBef>
            </a:pPr>
            <a:r>
              <a:rPr lang="en-US" altLang="el-GR" sz="600" dirty="0">
                <a:solidFill>
                  <a:srgbClr val="FFFFFF"/>
                </a:solidFill>
                <a:latin typeface="Calibri" panose="020F0502020204030204" pitchFamily="34" charset="0"/>
                <a:ea typeface="ＭＳ Ｐゴシック" panose="020B0600070205080204" pitchFamily="34" charset="-128"/>
              </a:rPr>
              <a:t>Your footer</a:t>
            </a:r>
          </a:p>
        </p:txBody>
      </p:sp>
      <p:sp>
        <p:nvSpPr>
          <p:cNvPr id="39" name="Rectangle 8"/>
          <p:cNvSpPr>
            <a:spLocks noChangeArrowheads="1"/>
          </p:cNvSpPr>
          <p:nvPr/>
        </p:nvSpPr>
        <p:spPr bwMode="gray">
          <a:xfrm>
            <a:off x="244549" y="71438"/>
            <a:ext cx="7885080" cy="4258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nchor="ct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b="1" dirty="0">
                <a:solidFill>
                  <a:srgbClr val="093257"/>
                </a:solidFill>
                <a:latin typeface="+mn-lt"/>
                <a:ea typeface="+mn-ea"/>
              </a:rPr>
              <a:t> </a:t>
            </a:r>
            <a:endParaRPr lang="el-GR" b="1" dirty="0">
              <a:solidFill>
                <a:srgbClr val="093257"/>
              </a:solidFill>
              <a:latin typeface="+mn-lt"/>
              <a:ea typeface="+mn-ea"/>
            </a:endParaRPr>
          </a:p>
          <a:p>
            <a:pPr eaLnBrk="1" hangingPunct="1"/>
            <a:r>
              <a:rPr lang="el-GR" b="1" dirty="0">
                <a:solidFill>
                  <a:srgbClr val="093257"/>
                </a:solidFill>
                <a:latin typeface="+mn-lt"/>
                <a:ea typeface="+mn-ea"/>
              </a:rPr>
              <a:t>Θαλάσσια Σύνδεση: Ε</a:t>
            </a:r>
            <a:r>
              <a:rPr lang="en-GB" b="1" dirty="0">
                <a:solidFill>
                  <a:srgbClr val="093257"/>
                </a:solidFill>
                <a:latin typeface="+mn-lt"/>
                <a:ea typeface="+mn-ea"/>
              </a:rPr>
              <a:t>παναπ</a:t>
            </a:r>
            <a:r>
              <a:rPr lang="en-GB" b="1" dirty="0" err="1">
                <a:solidFill>
                  <a:srgbClr val="093257"/>
                </a:solidFill>
                <a:latin typeface="+mn-lt"/>
                <a:ea typeface="+mn-ea"/>
              </a:rPr>
              <a:t>ροκήρυξη</a:t>
            </a:r>
            <a:r>
              <a:rPr lang="en-GB" b="1" dirty="0">
                <a:solidFill>
                  <a:srgbClr val="093257"/>
                </a:solidFill>
                <a:latin typeface="+mn-lt"/>
                <a:ea typeface="+mn-ea"/>
              </a:rPr>
              <a:t> του </a:t>
            </a:r>
            <a:r>
              <a:rPr lang="el-GR" b="1" dirty="0">
                <a:solidFill>
                  <a:srgbClr val="093257"/>
                </a:solidFill>
                <a:latin typeface="+mn-lt"/>
                <a:ea typeface="+mn-ea"/>
              </a:rPr>
              <a:t>Ανοικτού Ευρωπαϊκού Διαγωνισμού </a:t>
            </a:r>
          </a:p>
          <a:p>
            <a:pPr eaLnBrk="1" hangingPunct="1"/>
            <a:endParaRPr lang="de-DE" altLang="el-GR" b="1" dirty="0">
              <a:solidFill>
                <a:srgbClr val="093257"/>
              </a:solidFill>
              <a:latin typeface="+mn-lt"/>
              <a:ea typeface="+mn-ea"/>
            </a:endParaRPr>
          </a:p>
        </p:txBody>
      </p:sp>
      <p:sp>
        <p:nvSpPr>
          <p:cNvPr id="43" name="Rektangel 39"/>
          <p:cNvSpPr>
            <a:spLocks noChangeArrowheads="1"/>
          </p:cNvSpPr>
          <p:nvPr/>
        </p:nvSpPr>
        <p:spPr bwMode="auto">
          <a:xfrm>
            <a:off x="4463845" y="602223"/>
            <a:ext cx="4197665" cy="1052596"/>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defTabSz="801688"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defTabSz="801688"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defTabSz="801688"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defTabSz="801688"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defTabSz="801688"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80168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80168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80168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80168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spcBef>
                <a:spcPct val="20000"/>
              </a:spcBef>
            </a:pPr>
            <a:r>
              <a:rPr lang="el-GR" altLang="el-GR" sz="1400" b="1" noProof="1">
                <a:solidFill>
                  <a:schemeClr val="tx2"/>
                </a:solidFill>
                <a:latin typeface="+mn-lt"/>
                <a:cs typeface="Arial" panose="020B0604020202020204" pitchFamily="34" charset="0"/>
              </a:rPr>
              <a:t>ΦΕΒ</a:t>
            </a:r>
            <a:r>
              <a:rPr lang="en-GB" altLang="el-GR" sz="1400" b="1" noProof="1">
                <a:solidFill>
                  <a:schemeClr val="tx2"/>
                </a:solidFill>
                <a:latin typeface="+mn-lt"/>
                <a:cs typeface="Arial" panose="020B0604020202020204" pitchFamily="34" charset="0"/>
              </a:rPr>
              <a:t> 2021</a:t>
            </a:r>
          </a:p>
          <a:p>
            <a:pPr algn="just" eaLnBrk="1" hangingPunct="1">
              <a:spcBef>
                <a:spcPct val="20000"/>
              </a:spcBef>
            </a:pPr>
            <a:r>
              <a:rPr lang="el-GR" sz="1100" dirty="0">
                <a:solidFill>
                  <a:schemeClr val="tx2"/>
                </a:solidFill>
                <a:latin typeface="+mn-lt"/>
                <a:ea typeface="Calibri" panose="020F0502020204030204" pitchFamily="34" charset="0"/>
              </a:rPr>
              <a:t>Το ΥΦΥΝ ξεκίνησε σειρά επαφών/διαβουλεύσεων με τη ναυτιλιακή βιομηχανία και με</a:t>
            </a:r>
            <a:r>
              <a:rPr lang="en-US" sz="1100" dirty="0">
                <a:solidFill>
                  <a:schemeClr val="tx2"/>
                </a:solidFill>
                <a:latin typeface="+mn-lt"/>
                <a:ea typeface="Calibri" panose="020F0502020204030204" pitchFamily="34" charset="0"/>
              </a:rPr>
              <a:t> </a:t>
            </a:r>
            <a:r>
              <a:rPr lang="en-GB" sz="1100" dirty="0" err="1">
                <a:solidFill>
                  <a:schemeClr val="tx2"/>
                </a:solidFill>
                <a:latin typeface="+mn-lt"/>
                <a:ea typeface="Calibri" panose="020F0502020204030204" pitchFamily="34" charset="0"/>
              </a:rPr>
              <a:t>εν</a:t>
            </a:r>
            <a:r>
              <a:rPr lang="en-GB" sz="1100" dirty="0">
                <a:solidFill>
                  <a:schemeClr val="tx2"/>
                </a:solidFill>
                <a:latin typeface="+mn-lt"/>
                <a:ea typeface="Calibri" panose="020F0502020204030204" pitchFamily="34" charset="0"/>
              </a:rPr>
              <a:t> </a:t>
            </a:r>
            <a:r>
              <a:rPr lang="en-GB" sz="1100" dirty="0" err="1">
                <a:solidFill>
                  <a:schemeClr val="tx2"/>
                </a:solidFill>
                <a:latin typeface="+mn-lt"/>
                <a:ea typeface="Calibri" panose="020F0502020204030204" pitchFamily="34" charset="0"/>
              </a:rPr>
              <a:t>δυνάμει</a:t>
            </a:r>
            <a:r>
              <a:rPr lang="en-GB" sz="1100" dirty="0">
                <a:solidFill>
                  <a:schemeClr val="tx2"/>
                </a:solidFill>
                <a:latin typeface="+mn-lt"/>
                <a:ea typeface="Calibri" panose="020F0502020204030204" pitchFamily="34" charset="0"/>
              </a:rPr>
              <a:t> </a:t>
            </a:r>
            <a:r>
              <a:rPr lang="el-GR" sz="1100" dirty="0">
                <a:solidFill>
                  <a:schemeClr val="tx2"/>
                </a:solidFill>
                <a:latin typeface="+mn-lt"/>
                <a:ea typeface="Calibri" panose="020F0502020204030204" pitchFamily="34" charset="0"/>
              </a:rPr>
              <a:t>Π</a:t>
            </a:r>
            <a:r>
              <a:rPr lang="en-GB" sz="1100" dirty="0" err="1">
                <a:solidFill>
                  <a:schemeClr val="tx2"/>
                </a:solidFill>
                <a:latin typeface="+mn-lt"/>
                <a:ea typeface="Calibri" panose="020F0502020204030204" pitchFamily="34" charset="0"/>
              </a:rPr>
              <a:t>ροσφοροδότες</a:t>
            </a:r>
            <a:r>
              <a:rPr lang="en-GB" sz="1100" dirty="0">
                <a:solidFill>
                  <a:schemeClr val="tx2"/>
                </a:solidFill>
                <a:latin typeface="+mn-lt"/>
                <a:ea typeface="Calibri" panose="020F0502020204030204" pitchFamily="34" charset="0"/>
              </a:rPr>
              <a:t> </a:t>
            </a:r>
            <a:r>
              <a:rPr lang="el-GR" sz="1100" dirty="0">
                <a:solidFill>
                  <a:schemeClr val="tx2"/>
                </a:solidFill>
                <a:latin typeface="+mn-lt"/>
                <a:ea typeface="Calibri" panose="020F0502020204030204" pitchFamily="34" charset="0"/>
              </a:rPr>
              <a:t>για τη βελτίωση των Διαγωνιστικών Εγγράφων. </a:t>
            </a:r>
            <a:r>
              <a:rPr lang="en-US" sz="1100" dirty="0">
                <a:solidFill>
                  <a:schemeClr val="tx2"/>
                </a:solidFill>
                <a:latin typeface="+mn-lt"/>
                <a:ea typeface="Calibri" panose="020F0502020204030204" pitchFamily="34" charset="0"/>
              </a:rPr>
              <a:t> </a:t>
            </a:r>
            <a:endParaRPr lang="en-GB" altLang="el-GR" sz="1100" b="1" noProof="1">
              <a:solidFill>
                <a:schemeClr val="tx2"/>
              </a:solidFill>
              <a:latin typeface="+mn-lt"/>
              <a:cs typeface="Arial" panose="020B0604020202020204" pitchFamily="34" charset="0"/>
            </a:endParaRPr>
          </a:p>
          <a:p>
            <a:pPr eaLnBrk="1" hangingPunct="1">
              <a:spcBef>
                <a:spcPct val="20000"/>
              </a:spcBef>
            </a:pPr>
            <a:endParaRPr lang="en-GB" altLang="el-GR" sz="1100" b="1" noProof="1">
              <a:solidFill>
                <a:schemeClr val="tx2"/>
              </a:solidFill>
              <a:latin typeface="+mn-lt"/>
              <a:cs typeface="Arial" panose="020B0604020202020204" pitchFamily="34" charset="0"/>
            </a:endParaRPr>
          </a:p>
        </p:txBody>
      </p:sp>
      <p:sp>
        <p:nvSpPr>
          <p:cNvPr id="45" name="Rektangel 100"/>
          <p:cNvSpPr>
            <a:spLocks noChangeArrowheads="1"/>
          </p:cNvSpPr>
          <p:nvPr/>
        </p:nvSpPr>
        <p:spPr bwMode="auto">
          <a:xfrm>
            <a:off x="805919" y="3192519"/>
            <a:ext cx="4124508" cy="815608"/>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defTabSz="801688"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defTabSz="801688"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defTabSz="801688"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defTabSz="801688"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defTabSz="801688"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80168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80168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80168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80168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r" eaLnBrk="1" hangingPunct="1"/>
            <a:r>
              <a:rPr lang="en-GB" altLang="el-GR" sz="1400" b="1" noProof="1">
                <a:solidFill>
                  <a:schemeClr val="tx2"/>
                </a:solidFill>
                <a:latin typeface="Calibri" panose="020F0502020204030204" pitchFamily="34" charset="0"/>
                <a:cs typeface="Arial" panose="020B0604020202020204" pitchFamily="34" charset="0"/>
              </a:rPr>
              <a:t>25 N</a:t>
            </a:r>
            <a:r>
              <a:rPr lang="el-GR" altLang="el-GR" sz="1400" b="1" noProof="1">
                <a:solidFill>
                  <a:schemeClr val="tx2"/>
                </a:solidFill>
                <a:latin typeface="Calibri" panose="020F0502020204030204" pitchFamily="34" charset="0"/>
                <a:cs typeface="Arial" panose="020B0604020202020204" pitchFamily="34" charset="0"/>
              </a:rPr>
              <a:t>ΟΕ </a:t>
            </a:r>
            <a:r>
              <a:rPr lang="en-GB" altLang="el-GR" sz="1400" b="1" noProof="1">
                <a:solidFill>
                  <a:schemeClr val="tx2"/>
                </a:solidFill>
                <a:latin typeface="Calibri" panose="020F0502020204030204" pitchFamily="34" charset="0"/>
                <a:cs typeface="Arial" panose="020B0604020202020204" pitchFamily="34" charset="0"/>
              </a:rPr>
              <a:t>2021</a:t>
            </a:r>
            <a:endParaRPr lang="el-GR" altLang="el-GR" sz="1400" b="1" noProof="1">
              <a:solidFill>
                <a:schemeClr val="tx2"/>
              </a:solidFill>
              <a:latin typeface="Calibri" panose="020F0502020204030204" pitchFamily="34" charset="0"/>
              <a:cs typeface="Arial" panose="020B0604020202020204" pitchFamily="34" charset="0"/>
            </a:endParaRPr>
          </a:p>
          <a:p>
            <a:pPr algn="r" eaLnBrk="1" hangingPunct="1"/>
            <a:r>
              <a:rPr lang="el-GR" altLang="el-GR" sz="1100" noProof="1">
                <a:solidFill>
                  <a:schemeClr val="tx2"/>
                </a:solidFill>
                <a:latin typeface="Calibri" panose="020F0502020204030204" pitchFamily="34" charset="0"/>
                <a:cs typeface="Arial" panose="020B0604020202020204" pitchFamily="34" charset="0"/>
              </a:rPr>
              <a:t>Προκήρυξη Ανοικτού Ευρωπαικού Διαγωνισμού </a:t>
            </a:r>
            <a:r>
              <a:rPr lang="en-US" altLang="el-GR" sz="1100" b="1" noProof="1">
                <a:solidFill>
                  <a:schemeClr val="tx2"/>
                </a:solidFill>
                <a:latin typeface="Calibri" panose="020F0502020204030204" pitchFamily="34" charset="0"/>
                <a:cs typeface="Arial" panose="020B0604020202020204" pitchFamily="34" charset="0"/>
              </a:rPr>
              <a:t>SDM 14/2021</a:t>
            </a:r>
            <a:r>
              <a:rPr lang="el-GR" altLang="el-GR" sz="1100" b="1" noProof="1">
                <a:solidFill>
                  <a:schemeClr val="tx2"/>
                </a:solidFill>
                <a:latin typeface="Calibri" panose="020F0502020204030204" pitchFamily="34" charset="0"/>
                <a:cs typeface="Arial" panose="020B0604020202020204" pitchFamily="34" charset="0"/>
              </a:rPr>
              <a:t> </a:t>
            </a:r>
          </a:p>
          <a:p>
            <a:pPr algn="r" eaLnBrk="1" hangingPunct="1"/>
            <a:r>
              <a:rPr lang="el-GR" altLang="el-GR" sz="1100" noProof="1">
                <a:solidFill>
                  <a:schemeClr val="tx2"/>
                </a:solidFill>
                <a:latin typeface="Calibri" panose="020F0502020204030204" pitchFamily="34" charset="0"/>
                <a:cs typeface="Arial" panose="020B0604020202020204" pitchFamily="34" charset="0"/>
              </a:rPr>
              <a:t>στο ηλεκρτρονικό σύστημα</a:t>
            </a:r>
          </a:p>
          <a:p>
            <a:pPr algn="r" eaLnBrk="1" hangingPunct="1"/>
            <a:r>
              <a:rPr lang="en-US" sz="1100" dirty="0">
                <a:solidFill>
                  <a:schemeClr val="accent5"/>
                </a:solidFill>
                <a:ea typeface="Calibri" panose="020F0502020204030204" pitchFamily="34" charset="0"/>
                <a:cs typeface="Times New Roman" panose="02020603050405020304" pitchFamily="18" charset="0"/>
                <a:hlinkClick r:id="rId3"/>
              </a:rPr>
              <a:t>https://www.eprocurement.gov.c</a:t>
            </a:r>
            <a:r>
              <a:rPr lang="en-GB" sz="1100" dirty="0">
                <a:solidFill>
                  <a:schemeClr val="accent5"/>
                </a:solidFill>
                <a:ea typeface="Calibri" panose="020F0502020204030204" pitchFamily="34" charset="0"/>
                <a:cs typeface="Times New Roman" panose="02020603050405020304" pitchFamily="18" charset="0"/>
                <a:hlinkClick r:id="rId3"/>
              </a:rPr>
              <a:t>y</a:t>
            </a:r>
            <a:r>
              <a:rPr lang="el-GR" sz="1100" dirty="0">
                <a:solidFill>
                  <a:schemeClr val="accent5"/>
                </a:solidFill>
                <a:ea typeface="Calibri" panose="020F0502020204030204" pitchFamily="34" charset="0"/>
                <a:cs typeface="Times New Roman" panose="02020603050405020304" pitchFamily="18" charset="0"/>
              </a:rPr>
              <a:t> </a:t>
            </a:r>
            <a:endParaRPr lang="en-US" altLang="el-GR" sz="1100" noProof="1">
              <a:solidFill>
                <a:schemeClr val="accent5"/>
              </a:solidFill>
              <a:latin typeface="Calibri" panose="020F0502020204030204" pitchFamily="34" charset="0"/>
              <a:cs typeface="Arial" panose="020B0604020202020204" pitchFamily="34" charset="0"/>
            </a:endParaRPr>
          </a:p>
        </p:txBody>
      </p:sp>
      <p:sp>
        <p:nvSpPr>
          <p:cNvPr id="46" name="Rektangel 39"/>
          <p:cNvSpPr>
            <a:spLocks noChangeArrowheads="1"/>
          </p:cNvSpPr>
          <p:nvPr/>
        </p:nvSpPr>
        <p:spPr bwMode="auto">
          <a:xfrm>
            <a:off x="465533" y="990517"/>
            <a:ext cx="3446984" cy="124649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defTabSz="801688"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defTabSz="801688"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defTabSz="801688"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defTabSz="801688"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defTabSz="801688"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80168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80168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80168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80168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r" eaLnBrk="1" hangingPunct="1">
              <a:spcBef>
                <a:spcPct val="20000"/>
              </a:spcBef>
            </a:pPr>
            <a:endParaRPr lang="en-GB" altLang="el-GR" sz="1200" b="1" noProof="1">
              <a:solidFill>
                <a:schemeClr val="tx2"/>
              </a:solidFill>
              <a:latin typeface="Calibri" panose="020F0502020204030204" pitchFamily="34" charset="0"/>
              <a:cs typeface="Arial" panose="020B0604020202020204" pitchFamily="34" charset="0"/>
            </a:endParaRPr>
          </a:p>
          <a:p>
            <a:pPr algn="r" eaLnBrk="1" hangingPunct="1">
              <a:spcBef>
                <a:spcPct val="20000"/>
              </a:spcBef>
            </a:pPr>
            <a:r>
              <a:rPr lang="el-GR" altLang="el-GR" sz="1400" b="1" noProof="1">
                <a:solidFill>
                  <a:schemeClr val="tx2"/>
                </a:solidFill>
                <a:latin typeface="Calibri" panose="020F0502020204030204" pitchFamily="34" charset="0"/>
                <a:cs typeface="Arial" panose="020B0604020202020204" pitchFamily="34" charset="0"/>
              </a:rPr>
              <a:t>ΜΑΡ</a:t>
            </a:r>
            <a:r>
              <a:rPr lang="en-GB" altLang="el-GR" sz="1400" b="1" noProof="1">
                <a:solidFill>
                  <a:schemeClr val="tx2"/>
                </a:solidFill>
                <a:latin typeface="Calibri" panose="020F0502020204030204" pitchFamily="34" charset="0"/>
                <a:cs typeface="Arial" panose="020B0604020202020204" pitchFamily="34" charset="0"/>
              </a:rPr>
              <a:t>–</a:t>
            </a:r>
            <a:r>
              <a:rPr lang="el-GR" altLang="el-GR" sz="1400" b="1" noProof="1">
                <a:solidFill>
                  <a:schemeClr val="tx2"/>
                </a:solidFill>
                <a:latin typeface="Calibri" panose="020F0502020204030204" pitchFamily="34" charset="0"/>
                <a:cs typeface="Arial" panose="020B0604020202020204" pitchFamily="34" charset="0"/>
              </a:rPr>
              <a:t>ΟΚΤ</a:t>
            </a:r>
            <a:r>
              <a:rPr lang="en-GB" altLang="el-GR" sz="1400" b="1" noProof="1">
                <a:solidFill>
                  <a:schemeClr val="tx2"/>
                </a:solidFill>
                <a:latin typeface="Calibri" panose="020F0502020204030204" pitchFamily="34" charset="0"/>
                <a:cs typeface="Arial" panose="020B0604020202020204" pitchFamily="34" charset="0"/>
              </a:rPr>
              <a:t> 2021</a:t>
            </a:r>
            <a:endParaRPr lang="el-GR" altLang="el-GR" sz="1400" b="1" noProof="1">
              <a:solidFill>
                <a:schemeClr val="tx2"/>
              </a:solidFill>
              <a:latin typeface="Calibri" panose="020F0502020204030204" pitchFamily="34" charset="0"/>
              <a:cs typeface="Arial" panose="020B0604020202020204" pitchFamily="34" charset="0"/>
            </a:endParaRPr>
          </a:p>
          <a:p>
            <a:pPr algn="r" eaLnBrk="1" hangingPunct="1">
              <a:spcBef>
                <a:spcPct val="20000"/>
              </a:spcBef>
            </a:pPr>
            <a:r>
              <a:rPr lang="el-GR" altLang="el-GR" sz="1100" noProof="1">
                <a:solidFill>
                  <a:schemeClr val="tx2"/>
                </a:solidFill>
                <a:latin typeface="Calibri" panose="020F0502020204030204" pitchFamily="34" charset="0"/>
                <a:cs typeface="Arial" panose="020B0604020202020204" pitchFamily="34" charset="0"/>
              </a:rPr>
              <a:t>Επικοινωνία του ΥΦΥΝ με τη ΓΔ Ανταγωνισμού και έγκριση από την τελευταία των προτεινόμμενων από το ΥΦΥΝ αλλαγών στις πρόνοιες της Προσφοράς του προηγούμενου διαγωνισμού</a:t>
            </a:r>
            <a:r>
              <a:rPr lang="en-GB" altLang="el-GR" sz="1100" noProof="1">
                <a:solidFill>
                  <a:schemeClr val="tx2"/>
                </a:solidFill>
                <a:latin typeface="Calibri" panose="020F0502020204030204" pitchFamily="34" charset="0"/>
                <a:cs typeface="Arial" panose="020B0604020202020204" pitchFamily="34" charset="0"/>
              </a:rPr>
              <a:t>.</a:t>
            </a:r>
            <a:endParaRPr lang="en-US" altLang="el-GR" sz="1100" noProof="1">
              <a:solidFill>
                <a:schemeClr val="tx2"/>
              </a:solidFill>
              <a:latin typeface="Calibri" panose="020F0502020204030204" pitchFamily="34" charset="0"/>
              <a:cs typeface="Arial" panose="020B0604020202020204" pitchFamily="34" charset="0"/>
            </a:endParaRPr>
          </a:p>
        </p:txBody>
      </p:sp>
      <p:sp>
        <p:nvSpPr>
          <p:cNvPr id="47" name="Rektangel 41"/>
          <p:cNvSpPr>
            <a:spLocks noChangeArrowheads="1"/>
          </p:cNvSpPr>
          <p:nvPr/>
        </p:nvSpPr>
        <p:spPr bwMode="auto">
          <a:xfrm>
            <a:off x="5822107" y="1591851"/>
            <a:ext cx="3151719" cy="1831271"/>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defTabSz="801688"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defTabSz="801688"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defTabSz="801688"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defTabSz="801688"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defTabSz="801688"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80168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80168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80168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80168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en-US" sz="1400" b="1" dirty="0">
                <a:solidFill>
                  <a:schemeClr val="tx2"/>
                </a:solidFill>
                <a:latin typeface="+mn-lt"/>
              </a:rPr>
              <a:t>29 </a:t>
            </a:r>
            <a:r>
              <a:rPr lang="el-GR" sz="1400" b="1" dirty="0">
                <a:solidFill>
                  <a:schemeClr val="tx2"/>
                </a:solidFill>
                <a:latin typeface="+mn-lt"/>
              </a:rPr>
              <a:t>ΟΚΤ</a:t>
            </a:r>
            <a:r>
              <a:rPr lang="en-US" sz="1400" b="1" dirty="0">
                <a:solidFill>
                  <a:schemeClr val="tx2"/>
                </a:solidFill>
                <a:latin typeface="+mn-lt"/>
              </a:rPr>
              <a:t> 2021 </a:t>
            </a:r>
          </a:p>
          <a:p>
            <a:pPr algn="just"/>
            <a:r>
              <a:rPr lang="el-GR" sz="1100" dirty="0">
                <a:solidFill>
                  <a:schemeClr val="tx2"/>
                </a:solidFill>
                <a:latin typeface="+mn-lt"/>
              </a:rPr>
              <a:t>Ανοιχτή Διαβούλευση ΥΦΥΝ</a:t>
            </a:r>
            <a:r>
              <a:rPr lang="en-US" sz="1100" dirty="0">
                <a:solidFill>
                  <a:schemeClr val="tx2"/>
                </a:solidFill>
                <a:latin typeface="+mn-lt"/>
              </a:rPr>
              <a:t>: </a:t>
            </a:r>
            <a:r>
              <a:rPr lang="el-GR" sz="1100" dirty="0">
                <a:solidFill>
                  <a:schemeClr val="tx2"/>
                </a:solidFill>
                <a:latin typeface="+mn-lt"/>
              </a:rPr>
              <a:t>Δημοσίευση εγγράφου που ανακοίνωνε την πρόθεση για προκήρυξη ενός ευρωπαϊκού διαγωνισμού </a:t>
            </a:r>
            <a:r>
              <a:rPr lang="en-US" sz="1100" dirty="0">
                <a:solidFill>
                  <a:schemeClr val="tx2"/>
                </a:solidFill>
                <a:latin typeface="+mn-lt"/>
              </a:rPr>
              <a:t>– </a:t>
            </a:r>
            <a:r>
              <a:rPr lang="el-GR" sz="1100" dirty="0">
                <a:solidFill>
                  <a:schemeClr val="tx2"/>
                </a:solidFill>
                <a:latin typeface="+mn-lt"/>
              </a:rPr>
              <a:t>Αίτημα για υποβολή σχολίων μέχρι τις </a:t>
            </a:r>
            <a:r>
              <a:rPr lang="en-US" sz="1100" dirty="0">
                <a:solidFill>
                  <a:schemeClr val="tx2"/>
                </a:solidFill>
                <a:latin typeface="+mn-lt"/>
              </a:rPr>
              <a:t>12.11.2021.</a:t>
            </a:r>
          </a:p>
          <a:p>
            <a:pPr algn="just"/>
            <a:r>
              <a:rPr lang="en-US" sz="1100" dirty="0">
                <a:solidFill>
                  <a:schemeClr val="tx2"/>
                </a:solidFill>
                <a:latin typeface="+mn-lt"/>
              </a:rPr>
              <a:t>	</a:t>
            </a:r>
            <a:r>
              <a:rPr lang="el-GR" sz="1100" dirty="0">
                <a:solidFill>
                  <a:schemeClr val="tx2"/>
                </a:solidFill>
                <a:latin typeface="+mn-lt"/>
              </a:rPr>
              <a:t>Μετά την Ανοικτή Διαβούλευση</a:t>
            </a:r>
            <a:r>
              <a:rPr lang="en-US" sz="1100" dirty="0">
                <a:solidFill>
                  <a:schemeClr val="tx2"/>
                </a:solidFill>
                <a:latin typeface="+mn-lt"/>
              </a:rPr>
              <a:t>: 	</a:t>
            </a:r>
            <a:r>
              <a:rPr lang="el-GR" sz="1100" dirty="0">
                <a:solidFill>
                  <a:schemeClr val="tx2"/>
                </a:solidFill>
                <a:latin typeface="+mn-lt"/>
              </a:rPr>
              <a:t>Το ΥΦΥΝ οριστικοποίησε τα                	Διαγωνιστικά Έγγραφα τα οποία               	εγκρίθηκαν από το Γενικό Λογιστήριο 	στις </a:t>
            </a:r>
            <a:r>
              <a:rPr lang="en-US" sz="1100" b="1" dirty="0">
                <a:solidFill>
                  <a:schemeClr val="tx2"/>
                </a:solidFill>
                <a:latin typeface="+mn-lt"/>
              </a:rPr>
              <a:t>24.11.2021.</a:t>
            </a:r>
            <a:r>
              <a:rPr lang="en-US" sz="1100" dirty="0">
                <a:solidFill>
                  <a:schemeClr val="tx2"/>
                </a:solidFill>
                <a:latin typeface="+mn-lt"/>
              </a:rPr>
              <a:t> </a:t>
            </a:r>
          </a:p>
        </p:txBody>
      </p:sp>
      <p:sp>
        <p:nvSpPr>
          <p:cNvPr id="48" name="Ellipse 10"/>
          <p:cNvSpPr/>
          <p:nvPr/>
        </p:nvSpPr>
        <p:spPr>
          <a:xfrm>
            <a:off x="4199012" y="1430509"/>
            <a:ext cx="83848" cy="83848"/>
          </a:xfrm>
          <a:prstGeom prst="ellipse">
            <a:avLst/>
          </a:prstGeom>
          <a:scene3d>
            <a:camera prst="orthographicFront"/>
            <a:lightRig rig="flat" dir="t"/>
          </a:scene3d>
          <a:sp3d z="190500" prstMaterial="plastic">
            <a:bevelT w="120900" h="88900"/>
            <a:bevelB w="88900" h="31750" prst="angle"/>
          </a:sp3d>
        </p:spPr>
        <p:style>
          <a:lnRef idx="0">
            <a:schemeClr val="lt1">
              <a:hueOff val="0"/>
              <a:satOff val="0"/>
              <a:lumOff val="0"/>
              <a:alphaOff val="0"/>
            </a:schemeClr>
          </a:lnRef>
          <a:fillRef idx="1">
            <a:schemeClr val="accent1">
              <a:tint val="60000"/>
              <a:hueOff val="0"/>
              <a:satOff val="0"/>
              <a:lumOff val="0"/>
              <a:alphaOff val="0"/>
            </a:schemeClr>
          </a:fillRef>
          <a:effectRef idx="3">
            <a:schemeClr val="accent1">
              <a:tint val="60000"/>
              <a:hueOff val="0"/>
              <a:satOff val="0"/>
              <a:lumOff val="0"/>
              <a:alphaOff val="0"/>
            </a:schemeClr>
          </a:effectRef>
          <a:fontRef idx="minor">
            <a:schemeClr val="dk1">
              <a:hueOff val="0"/>
              <a:satOff val="0"/>
              <a:lumOff val="0"/>
              <a:alphaOff val="0"/>
            </a:schemeClr>
          </a:fontRef>
        </p:style>
      </p:sp>
      <p:sp>
        <p:nvSpPr>
          <p:cNvPr id="49" name="Ellipse 10"/>
          <p:cNvSpPr/>
          <p:nvPr/>
        </p:nvSpPr>
        <p:spPr>
          <a:xfrm>
            <a:off x="4772659" y="1819210"/>
            <a:ext cx="83848" cy="83848"/>
          </a:xfrm>
          <a:prstGeom prst="ellipse">
            <a:avLst/>
          </a:prstGeom>
          <a:scene3d>
            <a:camera prst="orthographicFront"/>
            <a:lightRig rig="flat" dir="t"/>
          </a:scene3d>
          <a:sp3d z="190500" prstMaterial="plastic">
            <a:bevelT w="120900" h="88900"/>
            <a:bevelB w="88900" h="31750" prst="angle"/>
          </a:sp3d>
        </p:spPr>
        <p:style>
          <a:lnRef idx="0">
            <a:schemeClr val="lt1">
              <a:hueOff val="0"/>
              <a:satOff val="0"/>
              <a:lumOff val="0"/>
              <a:alphaOff val="0"/>
            </a:schemeClr>
          </a:lnRef>
          <a:fillRef idx="1">
            <a:schemeClr val="accent1">
              <a:tint val="60000"/>
              <a:hueOff val="0"/>
              <a:satOff val="0"/>
              <a:lumOff val="0"/>
              <a:alphaOff val="0"/>
            </a:schemeClr>
          </a:fillRef>
          <a:effectRef idx="3">
            <a:schemeClr val="accent1">
              <a:tint val="60000"/>
              <a:hueOff val="0"/>
              <a:satOff val="0"/>
              <a:lumOff val="0"/>
              <a:alphaOff val="0"/>
            </a:schemeClr>
          </a:effectRef>
          <a:fontRef idx="minor">
            <a:schemeClr val="dk1">
              <a:hueOff val="0"/>
              <a:satOff val="0"/>
              <a:lumOff val="0"/>
              <a:alphaOff val="0"/>
            </a:schemeClr>
          </a:fontRef>
        </p:style>
      </p:sp>
      <p:sp>
        <p:nvSpPr>
          <p:cNvPr id="51" name="Ellipse 20"/>
          <p:cNvSpPr/>
          <p:nvPr/>
        </p:nvSpPr>
        <p:spPr>
          <a:xfrm>
            <a:off x="5626897" y="2915737"/>
            <a:ext cx="83848" cy="83848"/>
          </a:xfrm>
          <a:prstGeom prst="ellipse">
            <a:avLst/>
          </a:prstGeom>
          <a:scene3d>
            <a:camera prst="orthographicFront"/>
            <a:lightRig rig="flat" dir="t"/>
          </a:scene3d>
          <a:sp3d z="190500" prstMaterial="plastic">
            <a:bevelT w="120900" h="88900"/>
            <a:bevelB w="88900" h="31750" prst="angle"/>
          </a:sp3d>
        </p:spPr>
        <p:style>
          <a:lnRef idx="0">
            <a:schemeClr val="lt1">
              <a:hueOff val="0"/>
              <a:satOff val="0"/>
              <a:lumOff val="0"/>
              <a:alphaOff val="0"/>
            </a:schemeClr>
          </a:lnRef>
          <a:fillRef idx="1">
            <a:schemeClr val="accent1">
              <a:tint val="60000"/>
              <a:hueOff val="0"/>
              <a:satOff val="0"/>
              <a:lumOff val="0"/>
              <a:alphaOff val="0"/>
            </a:schemeClr>
          </a:fillRef>
          <a:effectRef idx="3">
            <a:schemeClr val="accent1">
              <a:tint val="60000"/>
              <a:hueOff val="0"/>
              <a:satOff val="0"/>
              <a:lumOff val="0"/>
              <a:alphaOff val="0"/>
            </a:schemeClr>
          </a:effectRef>
          <a:fontRef idx="minor">
            <a:schemeClr val="dk1">
              <a:hueOff val="0"/>
              <a:satOff val="0"/>
              <a:lumOff val="0"/>
              <a:alphaOff val="0"/>
            </a:schemeClr>
          </a:fontRef>
        </p:style>
      </p:sp>
      <p:sp>
        <p:nvSpPr>
          <p:cNvPr id="27" name="Rektangel 39"/>
          <p:cNvSpPr>
            <a:spLocks noChangeArrowheads="1"/>
          </p:cNvSpPr>
          <p:nvPr/>
        </p:nvSpPr>
        <p:spPr bwMode="auto">
          <a:xfrm>
            <a:off x="5640333" y="3697758"/>
            <a:ext cx="2466811" cy="123726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defTabSz="801688"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defTabSz="801688"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defTabSz="801688"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defTabSz="801688"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defTabSz="801688"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80168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80168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80168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80168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r" eaLnBrk="1" hangingPunct="1">
              <a:spcBef>
                <a:spcPct val="20000"/>
              </a:spcBef>
            </a:pPr>
            <a:r>
              <a:rPr lang="en-GB" altLang="el-GR" b="1" noProof="1">
                <a:solidFill>
                  <a:schemeClr val="tx2"/>
                </a:solidFill>
                <a:effectLst>
                  <a:outerShdw blurRad="38100" dist="38100" dir="2700000" algn="tl">
                    <a:srgbClr val="000000">
                      <a:alpha val="43137"/>
                    </a:srgbClr>
                  </a:outerShdw>
                </a:effectLst>
                <a:latin typeface="+mn-lt"/>
                <a:cs typeface="Arial" panose="020B0604020202020204" pitchFamily="34" charset="0"/>
              </a:rPr>
              <a:t>28 </a:t>
            </a:r>
            <a:r>
              <a:rPr lang="el-GR" altLang="el-GR" b="1" noProof="1">
                <a:solidFill>
                  <a:schemeClr val="tx2"/>
                </a:solidFill>
                <a:effectLst>
                  <a:outerShdw blurRad="38100" dist="38100" dir="2700000" algn="tl">
                    <a:srgbClr val="000000">
                      <a:alpha val="43137"/>
                    </a:srgbClr>
                  </a:outerShdw>
                </a:effectLst>
                <a:latin typeface="+mn-lt"/>
                <a:cs typeface="Arial" panose="020B0604020202020204" pitchFamily="34" charset="0"/>
              </a:rPr>
              <a:t>ΙΑΝ</a:t>
            </a:r>
            <a:r>
              <a:rPr lang="en-GB" altLang="el-GR" b="1" noProof="1">
                <a:solidFill>
                  <a:schemeClr val="tx2"/>
                </a:solidFill>
                <a:effectLst>
                  <a:outerShdw blurRad="38100" dist="38100" dir="2700000" algn="tl">
                    <a:srgbClr val="000000">
                      <a:alpha val="43137"/>
                    </a:srgbClr>
                  </a:outerShdw>
                </a:effectLst>
                <a:latin typeface="+mn-lt"/>
                <a:cs typeface="Arial" panose="020B0604020202020204" pitchFamily="34" charset="0"/>
              </a:rPr>
              <a:t> 2022</a:t>
            </a:r>
          </a:p>
          <a:p>
            <a:pPr algn="r" eaLnBrk="1" hangingPunct="1">
              <a:spcBef>
                <a:spcPct val="20000"/>
              </a:spcBef>
            </a:pPr>
            <a:r>
              <a:rPr lang="el-GR" sz="1200" b="1" dirty="0">
                <a:solidFill>
                  <a:schemeClr val="tx2"/>
                </a:solidFill>
                <a:effectLst>
                  <a:outerShdw blurRad="38100" dist="38100" dir="2700000" algn="tl">
                    <a:srgbClr val="000000">
                      <a:alpha val="43137"/>
                    </a:srgbClr>
                  </a:outerShdw>
                </a:effectLst>
                <a:latin typeface="+mn-lt"/>
                <a:ea typeface="Times New Roman" panose="02020603050405020304" pitchFamily="18" charset="0"/>
              </a:rPr>
              <a:t>Τελευταία μέρα </a:t>
            </a:r>
            <a:endParaRPr lang="en-US" sz="1200" b="1" dirty="0">
              <a:solidFill>
                <a:schemeClr val="tx2"/>
              </a:solidFill>
              <a:effectLst>
                <a:outerShdw blurRad="38100" dist="38100" dir="2700000" algn="tl">
                  <a:srgbClr val="000000">
                    <a:alpha val="43137"/>
                  </a:srgbClr>
                </a:outerShdw>
              </a:effectLst>
              <a:latin typeface="+mn-lt"/>
              <a:ea typeface="Times New Roman" panose="02020603050405020304" pitchFamily="18" charset="0"/>
            </a:endParaRPr>
          </a:p>
          <a:p>
            <a:pPr algn="r" eaLnBrk="1" hangingPunct="1">
              <a:spcBef>
                <a:spcPct val="20000"/>
              </a:spcBef>
            </a:pPr>
            <a:r>
              <a:rPr lang="el-GR" sz="1200" b="1" dirty="0">
                <a:solidFill>
                  <a:schemeClr val="tx2"/>
                </a:solidFill>
                <a:effectLst>
                  <a:outerShdw blurRad="38100" dist="38100" dir="2700000" algn="tl">
                    <a:srgbClr val="000000">
                      <a:alpha val="43137"/>
                    </a:srgbClr>
                  </a:outerShdw>
                </a:effectLst>
                <a:latin typeface="+mn-lt"/>
                <a:ea typeface="Times New Roman" panose="02020603050405020304" pitchFamily="18" charset="0"/>
              </a:rPr>
              <a:t>για την </a:t>
            </a:r>
          </a:p>
          <a:p>
            <a:pPr algn="r" eaLnBrk="1" hangingPunct="1">
              <a:spcBef>
                <a:spcPct val="20000"/>
              </a:spcBef>
            </a:pPr>
            <a:r>
              <a:rPr lang="el-GR" sz="1200" b="1" dirty="0">
                <a:solidFill>
                  <a:schemeClr val="tx2"/>
                </a:solidFill>
                <a:effectLst>
                  <a:outerShdw blurRad="38100" dist="38100" dir="2700000" algn="tl">
                    <a:srgbClr val="000000">
                      <a:alpha val="43137"/>
                    </a:srgbClr>
                  </a:outerShdw>
                </a:effectLst>
                <a:latin typeface="+mn-lt"/>
                <a:ea typeface="Times New Roman" panose="02020603050405020304" pitchFamily="18" charset="0"/>
              </a:rPr>
              <a:t>υποβολή Προσφορών</a:t>
            </a:r>
            <a:endParaRPr lang="en-GB" altLang="el-GR" sz="1200" b="1" noProof="1">
              <a:solidFill>
                <a:schemeClr val="tx2"/>
              </a:solidFill>
              <a:effectLst>
                <a:outerShdw blurRad="38100" dist="38100" dir="2700000" algn="tl">
                  <a:srgbClr val="000000">
                    <a:alpha val="43137"/>
                  </a:srgbClr>
                </a:outerShdw>
              </a:effectLst>
              <a:latin typeface="+mn-lt"/>
              <a:cs typeface="Arial" panose="020B0604020202020204" pitchFamily="34" charset="0"/>
            </a:endParaRPr>
          </a:p>
          <a:p>
            <a:pPr eaLnBrk="1" hangingPunct="1">
              <a:spcBef>
                <a:spcPct val="20000"/>
              </a:spcBef>
            </a:pPr>
            <a:endParaRPr lang="en-GB" altLang="el-GR" sz="1100" b="1" noProof="1">
              <a:solidFill>
                <a:schemeClr val="tx2"/>
              </a:solidFill>
              <a:effectLst>
                <a:outerShdw blurRad="38100" dist="38100" dir="2700000" algn="tl">
                  <a:srgbClr val="000000">
                    <a:alpha val="43137"/>
                  </a:srgbClr>
                </a:outerShdw>
              </a:effectLst>
              <a:latin typeface="+mn-lt"/>
              <a:cs typeface="Arial" panose="020B0604020202020204" pitchFamily="34" charset="0"/>
            </a:endParaRPr>
          </a:p>
        </p:txBody>
      </p:sp>
    </p:spTree>
    <p:extLst>
      <p:ext uri="{BB962C8B-B14F-4D97-AF65-F5344CB8AC3E}">
        <p14:creationId xmlns:p14="http://schemas.microsoft.com/office/powerpoint/2010/main" val="2708927698"/>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05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07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05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05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9"/>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7"/>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1"/>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4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51"/>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074"/>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1" grpId="0" animBg="1"/>
      <p:bldP spid="2052" grpId="0" animBg="1"/>
      <p:bldP spid="2075" grpId="0" animBg="1"/>
      <p:bldP spid="43" grpId="0"/>
      <p:bldP spid="45" grpId="0"/>
      <p:bldP spid="46" grpId="0"/>
      <p:bldP spid="47" grpId="0"/>
      <p:bldP spid="2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52393"/>
            <a:ext cx="8332839" cy="730884"/>
          </a:xfrm>
        </p:spPr>
        <p:txBody>
          <a:bodyPr>
            <a:normAutofit/>
          </a:bodyPr>
          <a:lstStyle/>
          <a:p>
            <a:r>
              <a:rPr lang="el-GR" sz="1800" b="1" dirty="0">
                <a:solidFill>
                  <a:schemeClr val="tx2"/>
                </a:solidFill>
              </a:rPr>
              <a:t>Κύριες Βελτιώσεις στα Διαγωνιστικά Έγγραφα</a:t>
            </a:r>
            <a:r>
              <a:rPr lang="en-GB" sz="1800" b="1" dirty="0">
                <a:solidFill>
                  <a:schemeClr val="tx2"/>
                </a:solidFill>
              </a:rPr>
              <a:t>:</a:t>
            </a:r>
            <a:br>
              <a:rPr lang="en-GB" sz="1800" b="1" dirty="0">
                <a:solidFill>
                  <a:schemeClr val="tx2"/>
                </a:solidFill>
              </a:rPr>
            </a:br>
            <a:r>
              <a:rPr lang="el-GR" sz="1800" dirty="0">
                <a:solidFill>
                  <a:schemeClr val="tx2"/>
                </a:solidFill>
              </a:rPr>
              <a:t>Διαγωνισμός </a:t>
            </a:r>
            <a:r>
              <a:rPr lang="en-GB" sz="1800" dirty="0">
                <a:solidFill>
                  <a:schemeClr val="tx2"/>
                </a:solidFill>
              </a:rPr>
              <a:t>2020 </a:t>
            </a:r>
            <a:r>
              <a:rPr lang="en-GB" sz="1800" b="1" dirty="0">
                <a:solidFill>
                  <a:schemeClr val="tx2"/>
                </a:solidFill>
              </a:rPr>
              <a:t>Vs</a:t>
            </a:r>
            <a:r>
              <a:rPr lang="en-GB" sz="1800" dirty="0">
                <a:solidFill>
                  <a:schemeClr val="tx2"/>
                </a:solidFill>
              </a:rPr>
              <a:t> </a:t>
            </a:r>
            <a:r>
              <a:rPr lang="el-GR" sz="1800" dirty="0">
                <a:solidFill>
                  <a:schemeClr val="tx2"/>
                </a:solidFill>
              </a:rPr>
              <a:t>Διαγωνισμός </a:t>
            </a:r>
            <a:r>
              <a:rPr lang="en-GB" sz="1800" dirty="0">
                <a:solidFill>
                  <a:schemeClr val="tx2"/>
                </a:solidFill>
              </a:rPr>
              <a:t>2021</a:t>
            </a:r>
            <a:endParaRPr lang="el-GR" sz="1800" dirty="0">
              <a:solidFill>
                <a:schemeClr val="tx2"/>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647436086"/>
              </p:ext>
            </p:extLst>
          </p:nvPr>
        </p:nvGraphicFramePr>
        <p:xfrm>
          <a:off x="269823" y="730812"/>
          <a:ext cx="8731770" cy="4302225"/>
        </p:xfrm>
        <a:graphic>
          <a:graphicData uri="http://schemas.openxmlformats.org/drawingml/2006/table">
            <a:tbl>
              <a:tblPr firstRow="1" bandRow="1">
                <a:tableStyleId>{5C22544A-7EE6-4342-B048-85BDC9FD1C3A}</a:tableStyleId>
              </a:tblPr>
              <a:tblGrid>
                <a:gridCol w="4365885">
                  <a:extLst>
                    <a:ext uri="{9D8B030D-6E8A-4147-A177-3AD203B41FA5}">
                      <a16:colId xmlns:a16="http://schemas.microsoft.com/office/drawing/2014/main" val="165915593"/>
                    </a:ext>
                  </a:extLst>
                </a:gridCol>
                <a:gridCol w="4365885">
                  <a:extLst>
                    <a:ext uri="{9D8B030D-6E8A-4147-A177-3AD203B41FA5}">
                      <a16:colId xmlns:a16="http://schemas.microsoft.com/office/drawing/2014/main" val="1235042514"/>
                    </a:ext>
                  </a:extLst>
                </a:gridCol>
              </a:tblGrid>
              <a:tr h="344129">
                <a:tc>
                  <a:txBody>
                    <a:bodyPr/>
                    <a:lstStyle/>
                    <a:p>
                      <a:pPr algn="ctr"/>
                      <a:r>
                        <a:rPr lang="el-GR" sz="1800" b="1" kern="1200" baseline="0" dirty="0">
                          <a:solidFill>
                            <a:schemeClr val="lt1"/>
                          </a:solidFill>
                          <a:latin typeface="+mn-lt"/>
                          <a:ea typeface="+mn-ea"/>
                          <a:cs typeface="+mn-cs"/>
                        </a:rPr>
                        <a:t>Διαγωνισμός </a:t>
                      </a:r>
                      <a:r>
                        <a:rPr lang="en-US" sz="1800" b="1" kern="1200" baseline="0" dirty="0">
                          <a:solidFill>
                            <a:schemeClr val="lt1"/>
                          </a:solidFill>
                          <a:latin typeface="+mn-lt"/>
                          <a:ea typeface="+mn-ea"/>
                          <a:cs typeface="+mn-cs"/>
                        </a:rPr>
                        <a:t>2</a:t>
                      </a:r>
                      <a:r>
                        <a:rPr lang="en-US" baseline="0" dirty="0"/>
                        <a:t>020</a:t>
                      </a:r>
                      <a:endParaRPr lang="en-US" dirty="0"/>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l-GR" sz="1800" b="1" kern="1200" baseline="0" dirty="0">
                          <a:solidFill>
                            <a:schemeClr val="lt1"/>
                          </a:solidFill>
                          <a:latin typeface="+mn-lt"/>
                          <a:ea typeface="+mn-ea"/>
                          <a:cs typeface="+mn-cs"/>
                        </a:rPr>
                        <a:t>Διαγωνισμός </a:t>
                      </a:r>
                      <a:r>
                        <a:rPr lang="en-US" baseline="0" dirty="0"/>
                        <a:t>2021</a:t>
                      </a:r>
                      <a:endParaRPr lang="el-GR" dirty="0"/>
                    </a:p>
                  </a:txBody>
                  <a:tcPr>
                    <a:solidFill>
                      <a:srgbClr val="6699FF"/>
                    </a:solidFill>
                  </a:tcPr>
                </a:tc>
                <a:extLst>
                  <a:ext uri="{0D108BD9-81ED-4DB2-BD59-A6C34878D82A}">
                    <a16:rowId xmlns:a16="http://schemas.microsoft.com/office/drawing/2014/main" val="3184459062"/>
                  </a:ext>
                </a:extLst>
              </a:tr>
              <a:tr h="309345">
                <a:tc gridSpan="2">
                  <a:txBody>
                    <a:bodyPr/>
                    <a:lstStyle/>
                    <a:p>
                      <a:pPr algn="ctr"/>
                      <a:r>
                        <a:rPr lang="el-GR" sz="1400" b="1" dirty="0">
                          <a:latin typeface="+mn-lt"/>
                        </a:rPr>
                        <a:t>ΠΟΣΟ ΕΠΙΔΟΤΗΣΗΣ</a:t>
                      </a:r>
                    </a:p>
                  </a:txBody>
                  <a:tcPr/>
                </a:tc>
                <a:tc hMerge="1">
                  <a:txBody>
                    <a:bodyPr/>
                    <a:lstStyle/>
                    <a:p>
                      <a:pPr algn="just"/>
                      <a:endParaRPr lang="el-GR" sz="1100" dirty="0">
                        <a:latin typeface="+mn-lt"/>
                      </a:endParaRPr>
                    </a:p>
                  </a:txBody>
                  <a:tcPr/>
                </a:tc>
                <a:extLst>
                  <a:ext uri="{0D108BD9-81ED-4DB2-BD59-A6C34878D82A}">
                    <a16:rowId xmlns:a16="http://schemas.microsoft.com/office/drawing/2014/main" val="795596105"/>
                  </a:ext>
                </a:extLst>
              </a:tr>
              <a:tr h="260898">
                <a:tc>
                  <a:txBody>
                    <a:bodyPr/>
                    <a:lstStyle/>
                    <a:p>
                      <a:pPr marL="0" algn="just" defTabSz="457200" rtl="0" eaLnBrk="1" latinLnBrk="0" hangingPunct="1">
                        <a:spcAft>
                          <a:spcPts val="0"/>
                        </a:spcAft>
                      </a:pPr>
                      <a:r>
                        <a:rPr lang="en-US" sz="1600" kern="1200" dirty="0">
                          <a:solidFill>
                            <a:schemeClr val="tx1"/>
                          </a:solidFill>
                          <a:latin typeface="+mn-lt"/>
                          <a:ea typeface="+mn-ea"/>
                          <a:cs typeface="+mn-cs"/>
                        </a:rPr>
                        <a:t>5 </a:t>
                      </a:r>
                      <a:r>
                        <a:rPr lang="el-GR" sz="1600" kern="1200" dirty="0">
                          <a:solidFill>
                            <a:schemeClr val="tx1"/>
                          </a:solidFill>
                          <a:latin typeface="+mn-lt"/>
                          <a:ea typeface="+mn-ea"/>
                          <a:cs typeface="+mn-cs"/>
                        </a:rPr>
                        <a:t>εκατομμύρια ευρώ  για 31 μετ’ επιστροφής πλόες</a:t>
                      </a:r>
                    </a:p>
                  </a:txBody>
                  <a:tcPr>
                    <a:solidFill>
                      <a:schemeClr val="accent1">
                        <a:tint val="20000"/>
                      </a:schemeClr>
                    </a:solidFill>
                  </a:tcPr>
                </a:tc>
                <a:tc>
                  <a:txBody>
                    <a:bodyPr/>
                    <a:lstStyle/>
                    <a:p>
                      <a:pPr algn="just"/>
                      <a:r>
                        <a:rPr lang="en-US" sz="1600" b="1" baseline="0" dirty="0">
                          <a:latin typeface="+mn-lt"/>
                        </a:rPr>
                        <a:t>5,5 </a:t>
                      </a:r>
                      <a:r>
                        <a:rPr lang="el-GR" sz="1600" b="1" baseline="0" dirty="0">
                          <a:latin typeface="+mn-lt"/>
                        </a:rPr>
                        <a:t>εκατομμύρια</a:t>
                      </a:r>
                      <a:r>
                        <a:rPr lang="el-GR" sz="1600" baseline="0" dirty="0">
                          <a:latin typeface="+mn-lt"/>
                        </a:rPr>
                        <a:t> ευρώ για</a:t>
                      </a:r>
                      <a:r>
                        <a:rPr lang="en-US" sz="1600" baseline="0" dirty="0">
                          <a:latin typeface="+mn-lt"/>
                        </a:rPr>
                        <a:t> </a:t>
                      </a:r>
                      <a:r>
                        <a:rPr lang="en-US" sz="1600" b="1" kern="1200" baseline="0" dirty="0">
                          <a:solidFill>
                            <a:schemeClr val="dk1"/>
                          </a:solidFill>
                          <a:latin typeface="+mn-lt"/>
                          <a:ea typeface="+mn-ea"/>
                          <a:cs typeface="+mn-cs"/>
                        </a:rPr>
                        <a:t>22 </a:t>
                      </a:r>
                      <a:r>
                        <a:rPr lang="el-GR" sz="1600" b="1" kern="1200" baseline="0" dirty="0">
                          <a:solidFill>
                            <a:schemeClr val="dk1"/>
                          </a:solidFill>
                          <a:latin typeface="+mn-lt"/>
                          <a:ea typeface="+mn-ea"/>
                          <a:cs typeface="+mn-cs"/>
                        </a:rPr>
                        <a:t>μετ’ επιστροφής πλόες</a:t>
                      </a:r>
                    </a:p>
                  </a:txBody>
                  <a:tcPr>
                    <a:solidFill>
                      <a:srgbClr val="6699FF"/>
                    </a:solidFill>
                  </a:tcPr>
                </a:tc>
                <a:extLst>
                  <a:ext uri="{0D108BD9-81ED-4DB2-BD59-A6C34878D82A}">
                    <a16:rowId xmlns:a16="http://schemas.microsoft.com/office/drawing/2014/main" val="16074832"/>
                  </a:ext>
                </a:extLst>
              </a:tr>
              <a:tr h="284744">
                <a:tc gridSpan="2">
                  <a:txBody>
                    <a:bodyPr/>
                    <a:lstStyle/>
                    <a:p>
                      <a:pPr algn="ctr"/>
                      <a:r>
                        <a:rPr lang="el-GR" sz="1400" b="1" dirty="0">
                          <a:latin typeface="+mn-lt"/>
                        </a:rPr>
                        <a:t>ΣΥΧΝΟΤΗΤΑ</a:t>
                      </a:r>
                    </a:p>
                  </a:txBody>
                  <a:tcPr/>
                </a:tc>
                <a:tc hMerge="1">
                  <a:txBody>
                    <a:bodyPr/>
                    <a:lstStyle/>
                    <a:p>
                      <a:pPr algn="just"/>
                      <a:endParaRPr lang="el-GR" sz="1100" b="1" dirty="0">
                        <a:latin typeface="+mn-lt"/>
                      </a:endParaRPr>
                    </a:p>
                  </a:txBody>
                  <a:tcPr/>
                </a:tc>
                <a:extLst>
                  <a:ext uri="{0D108BD9-81ED-4DB2-BD59-A6C34878D82A}">
                    <a16:rowId xmlns:a16="http://schemas.microsoft.com/office/drawing/2014/main" val="48930919"/>
                  </a:ext>
                </a:extLst>
              </a:tr>
              <a:tr h="868470">
                <a:tc>
                  <a:txBody>
                    <a:bodyPr/>
                    <a:lstStyle/>
                    <a:p>
                      <a:pPr algn="just"/>
                      <a:r>
                        <a:rPr lang="el-GR" sz="1400" kern="1200" baseline="0" dirty="0">
                          <a:solidFill>
                            <a:schemeClr val="tx1"/>
                          </a:solidFill>
                          <a:effectLst/>
                          <a:latin typeface="+mn-lt"/>
                          <a:ea typeface="+mn-ea"/>
                          <a:cs typeface="+mn-cs"/>
                        </a:rPr>
                        <a:t>Η υπηρεσία θα λειτουργούσε</a:t>
                      </a:r>
                      <a:r>
                        <a:rPr lang="en-GB" sz="1400" kern="1200" baseline="0" dirty="0">
                          <a:solidFill>
                            <a:schemeClr val="tx1"/>
                          </a:solidFill>
                          <a:effectLst/>
                          <a:latin typeface="+mn-lt"/>
                          <a:ea typeface="+mn-ea"/>
                          <a:cs typeface="+mn-cs"/>
                        </a:rPr>
                        <a:t>:</a:t>
                      </a:r>
                    </a:p>
                    <a:p>
                      <a:pPr marL="171450" indent="-171450" algn="just">
                        <a:buFontTx/>
                        <a:buChar char="-"/>
                      </a:pPr>
                      <a:r>
                        <a:rPr lang="el-GR" sz="1400" dirty="0">
                          <a:solidFill>
                            <a:schemeClr val="tx1"/>
                          </a:solidFill>
                        </a:rPr>
                        <a:t>σε εβδομαδιαία βάση </a:t>
                      </a:r>
                      <a:r>
                        <a:rPr lang="el-GR" sz="1400" kern="1200" baseline="0" dirty="0">
                          <a:solidFill>
                            <a:schemeClr val="tx1"/>
                          </a:solidFill>
                          <a:effectLst/>
                          <a:latin typeface="+mn-lt"/>
                          <a:ea typeface="+mn-ea"/>
                          <a:cs typeface="+mn-cs"/>
                        </a:rPr>
                        <a:t>κατά τη διάρκεια των καλοκαιρινών μηνών</a:t>
                      </a:r>
                      <a:r>
                        <a:rPr lang="en-US" sz="1400" kern="1200" baseline="0" dirty="0">
                          <a:solidFill>
                            <a:schemeClr val="tx1"/>
                          </a:solidFill>
                          <a:effectLst/>
                          <a:latin typeface="+mn-lt"/>
                          <a:ea typeface="+mn-ea"/>
                          <a:cs typeface="+mn-cs"/>
                        </a:rPr>
                        <a:t>,  </a:t>
                      </a:r>
                      <a:r>
                        <a:rPr lang="el-GR" sz="1400" kern="1200" baseline="0" dirty="0">
                          <a:solidFill>
                            <a:schemeClr val="tx1"/>
                          </a:solidFill>
                          <a:effectLst/>
                          <a:latin typeface="+mn-lt"/>
                          <a:ea typeface="+mn-ea"/>
                          <a:cs typeface="+mn-cs"/>
                        </a:rPr>
                        <a:t>και</a:t>
                      </a:r>
                      <a:r>
                        <a:rPr lang="en-US" sz="1400" kern="1200" baseline="0" dirty="0">
                          <a:solidFill>
                            <a:schemeClr val="tx1"/>
                          </a:solidFill>
                          <a:effectLst/>
                          <a:latin typeface="+mn-lt"/>
                          <a:ea typeface="+mn-ea"/>
                          <a:cs typeface="+mn-cs"/>
                        </a:rPr>
                        <a:t> </a:t>
                      </a:r>
                    </a:p>
                    <a:p>
                      <a:pPr marL="171450" indent="-171450" algn="just">
                        <a:buFontTx/>
                        <a:buChar char="-"/>
                      </a:pPr>
                      <a:r>
                        <a:rPr lang="el-GR" sz="1400" dirty="0">
                          <a:solidFill>
                            <a:schemeClr val="tx1"/>
                          </a:solidFill>
                        </a:rPr>
                        <a:t>μια φορά τον μήνα</a:t>
                      </a:r>
                      <a:r>
                        <a:rPr lang="en-US" sz="1400" kern="1200" baseline="0" dirty="0">
                          <a:solidFill>
                            <a:schemeClr val="tx1"/>
                          </a:solidFill>
                          <a:effectLst/>
                          <a:latin typeface="+mn-lt"/>
                          <a:ea typeface="+mn-ea"/>
                          <a:cs typeface="+mn-cs"/>
                        </a:rPr>
                        <a:t>/</a:t>
                      </a:r>
                      <a:r>
                        <a:rPr lang="el-GR" sz="1400" kern="1200" baseline="0" dirty="0">
                          <a:solidFill>
                            <a:schemeClr val="tx1"/>
                          </a:solidFill>
                          <a:effectLst/>
                          <a:latin typeface="+mn-lt"/>
                          <a:ea typeface="+mn-ea"/>
                          <a:cs typeface="+mn-cs"/>
                        </a:rPr>
                        <a:t>κάθε δύο εβδομάδες κατά τη διάρκεια του υπόλοιπου χρόνου</a:t>
                      </a:r>
                      <a:endParaRPr lang="el-GR" sz="1400" dirty="0">
                        <a:solidFill>
                          <a:schemeClr val="tx1"/>
                        </a:solidFill>
                        <a:latin typeface="+mn-lt"/>
                      </a:endParaRPr>
                    </a:p>
                  </a:txBody>
                  <a:tcPr/>
                </a:tc>
                <a:tc>
                  <a:txBody>
                    <a:bodyPr/>
                    <a:lstStyle/>
                    <a:p>
                      <a:pPr algn="just"/>
                      <a:r>
                        <a:rPr lang="el-GR" sz="1400" b="0" dirty="0">
                          <a:solidFill>
                            <a:schemeClr val="tx1"/>
                          </a:solidFill>
                          <a:latin typeface="+mn-lt"/>
                        </a:rPr>
                        <a:t>Παροχή της υπηρεσίας </a:t>
                      </a:r>
                      <a:r>
                        <a:rPr lang="el-GR" sz="1400" b="1" dirty="0">
                          <a:solidFill>
                            <a:schemeClr val="tx1"/>
                          </a:solidFill>
                          <a:latin typeface="+mn-lt"/>
                        </a:rPr>
                        <a:t>εποχικά </a:t>
                      </a:r>
                      <a:r>
                        <a:rPr lang="el-GR" sz="1400" baseline="0" dirty="0">
                          <a:solidFill>
                            <a:schemeClr val="tx1"/>
                          </a:solidFill>
                          <a:latin typeface="+mn-lt"/>
                        </a:rPr>
                        <a:t>μεταξύ</a:t>
                      </a:r>
                      <a:r>
                        <a:rPr lang="en-US" sz="1400" baseline="0" dirty="0">
                          <a:solidFill>
                            <a:schemeClr val="tx1"/>
                          </a:solidFill>
                          <a:latin typeface="+mn-lt"/>
                        </a:rPr>
                        <a:t> </a:t>
                      </a:r>
                      <a:r>
                        <a:rPr lang="el-GR" sz="1400" baseline="0" dirty="0">
                          <a:solidFill>
                            <a:schemeClr val="tx1"/>
                          </a:solidFill>
                          <a:latin typeface="+mn-lt"/>
                        </a:rPr>
                        <a:t>Απριλίου</a:t>
                      </a:r>
                      <a:r>
                        <a:rPr lang="en-US" sz="1400" baseline="0" dirty="0">
                          <a:solidFill>
                            <a:schemeClr val="tx1"/>
                          </a:solidFill>
                          <a:latin typeface="+mn-lt"/>
                        </a:rPr>
                        <a:t>/</a:t>
                      </a:r>
                      <a:r>
                        <a:rPr lang="el-GR" sz="1400" baseline="0" dirty="0">
                          <a:solidFill>
                            <a:schemeClr val="tx1"/>
                          </a:solidFill>
                          <a:latin typeface="+mn-lt"/>
                        </a:rPr>
                        <a:t>Μαΐου</a:t>
                      </a:r>
                      <a:r>
                        <a:rPr lang="en-US" sz="1400" baseline="0" dirty="0">
                          <a:solidFill>
                            <a:schemeClr val="tx1"/>
                          </a:solidFill>
                          <a:latin typeface="+mn-lt"/>
                        </a:rPr>
                        <a:t> </a:t>
                      </a:r>
                      <a:r>
                        <a:rPr lang="el-GR" sz="1400" baseline="0" dirty="0">
                          <a:solidFill>
                            <a:schemeClr val="tx1"/>
                          </a:solidFill>
                          <a:latin typeface="+mn-lt"/>
                        </a:rPr>
                        <a:t>και</a:t>
                      </a:r>
                      <a:r>
                        <a:rPr lang="en-US" sz="1400" baseline="0" dirty="0">
                          <a:solidFill>
                            <a:schemeClr val="tx1"/>
                          </a:solidFill>
                          <a:latin typeface="+mn-lt"/>
                        </a:rPr>
                        <a:t> </a:t>
                      </a:r>
                      <a:r>
                        <a:rPr lang="el-GR" sz="1400" baseline="0" dirty="0">
                          <a:solidFill>
                            <a:schemeClr val="tx1"/>
                          </a:solidFill>
                          <a:latin typeface="+mn-lt"/>
                        </a:rPr>
                        <a:t>Σεπ</a:t>
                      </a:r>
                      <a:r>
                        <a:rPr lang="en-US" sz="1400" baseline="0" dirty="0">
                          <a:solidFill>
                            <a:schemeClr val="tx1"/>
                          </a:solidFill>
                          <a:latin typeface="+mn-lt"/>
                        </a:rPr>
                        <a:t>/</a:t>
                      </a:r>
                      <a:r>
                        <a:rPr lang="el-GR" sz="1400" baseline="0" dirty="0">
                          <a:solidFill>
                            <a:schemeClr val="tx1"/>
                          </a:solidFill>
                          <a:latin typeface="+mn-lt"/>
                        </a:rPr>
                        <a:t>Οκτ</a:t>
                      </a:r>
                      <a:r>
                        <a:rPr lang="en-US" sz="1400" baseline="0" dirty="0">
                          <a:solidFill>
                            <a:schemeClr val="tx1"/>
                          </a:solidFill>
                          <a:latin typeface="+mn-lt"/>
                        </a:rPr>
                        <a:t> </a:t>
                      </a:r>
                      <a:r>
                        <a:rPr lang="el-GR" sz="1400" baseline="0" dirty="0">
                          <a:solidFill>
                            <a:schemeClr val="tx1"/>
                          </a:solidFill>
                          <a:latin typeface="+mn-lt"/>
                        </a:rPr>
                        <a:t>που είναι η περίοδος όπου αναμένεται </a:t>
                      </a:r>
                      <a:r>
                        <a:rPr lang="el-GR" sz="1400" b="1" baseline="0" dirty="0">
                          <a:solidFill>
                            <a:schemeClr val="tx1"/>
                          </a:solidFill>
                          <a:latin typeface="+mn-lt"/>
                        </a:rPr>
                        <a:t>μεγαλύτερη ζήτηση από τους επιβάτες</a:t>
                      </a:r>
                      <a:endParaRPr lang="el-GR" sz="1400" dirty="0">
                        <a:solidFill>
                          <a:schemeClr val="tx1"/>
                        </a:solidFill>
                        <a:latin typeface="+mn-lt"/>
                      </a:endParaRPr>
                    </a:p>
                  </a:txBody>
                  <a:tcPr>
                    <a:solidFill>
                      <a:srgbClr val="6699FF"/>
                    </a:solidFill>
                  </a:tcPr>
                </a:tc>
                <a:extLst>
                  <a:ext uri="{0D108BD9-81ED-4DB2-BD59-A6C34878D82A}">
                    <a16:rowId xmlns:a16="http://schemas.microsoft.com/office/drawing/2014/main" val="173153789"/>
                  </a:ext>
                </a:extLst>
              </a:tr>
              <a:tr h="284744">
                <a:tc gridSpan="2">
                  <a:txBody>
                    <a:bodyPr/>
                    <a:lstStyle/>
                    <a:p>
                      <a:pPr algn="ctr"/>
                      <a:r>
                        <a:rPr lang="el-GR" sz="1400" b="1" dirty="0">
                          <a:latin typeface="+mn-lt"/>
                        </a:rPr>
                        <a:t>ΛΙΜΑΝΙΑ</a:t>
                      </a:r>
                    </a:p>
                  </a:txBody>
                  <a:tcPr/>
                </a:tc>
                <a:tc hMerge="1">
                  <a:txBody>
                    <a:bodyPr/>
                    <a:lstStyle/>
                    <a:p>
                      <a:pPr algn="just"/>
                      <a:endParaRPr lang="el-GR" sz="1100" dirty="0">
                        <a:latin typeface="+mn-lt"/>
                      </a:endParaRPr>
                    </a:p>
                  </a:txBody>
                  <a:tcPr/>
                </a:tc>
                <a:extLst>
                  <a:ext uri="{0D108BD9-81ED-4DB2-BD59-A6C34878D82A}">
                    <a16:rowId xmlns:a16="http://schemas.microsoft.com/office/drawing/2014/main" val="2439423102"/>
                  </a:ext>
                </a:extLst>
              </a:tr>
              <a:tr h="1096266">
                <a:tc>
                  <a:txBody>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lang="el-GR" sz="1400" u="sng" baseline="0" dirty="0">
                          <a:effectLst/>
                          <a:latin typeface="+mn-lt"/>
                          <a:ea typeface="Calibri" panose="020F0502020204030204" pitchFamily="34" charset="0"/>
                        </a:rPr>
                        <a:t>Ελλάδα</a:t>
                      </a:r>
                      <a:r>
                        <a:rPr lang="en-US" sz="1400" baseline="0" dirty="0">
                          <a:effectLst/>
                          <a:latin typeface="+mn-lt"/>
                          <a:ea typeface="Calibri" panose="020F0502020204030204" pitchFamily="34" charset="0"/>
                        </a:rPr>
                        <a:t>: </a:t>
                      </a:r>
                      <a:r>
                        <a:rPr lang="el-GR" sz="1400" kern="1200" dirty="0">
                          <a:solidFill>
                            <a:schemeClr val="tx1"/>
                          </a:solidFill>
                          <a:latin typeface="+mn-lt"/>
                          <a:ea typeface="+mn-ea"/>
                          <a:cs typeface="+mn-cs"/>
                        </a:rPr>
                        <a:t>Το πλοίο θα προσέγγιζε </a:t>
                      </a:r>
                      <a:r>
                        <a:rPr lang="el-GR" sz="1400" dirty="0">
                          <a:solidFill>
                            <a:schemeClr val="tx1"/>
                          </a:solidFill>
                        </a:rPr>
                        <a:t>το Τερματικό Κερατσινίου (στον Πειραιά)</a:t>
                      </a:r>
                    </a:p>
                    <a:p>
                      <a:pPr algn="just">
                        <a:spcAft>
                          <a:spcPts val="0"/>
                        </a:spcAft>
                      </a:pPr>
                      <a:r>
                        <a:rPr lang="el-GR" sz="1400" u="sng" baseline="0" dirty="0">
                          <a:solidFill>
                            <a:schemeClr val="tx1"/>
                          </a:solidFill>
                          <a:effectLst/>
                          <a:latin typeface="+mn-lt"/>
                          <a:ea typeface="Calibri" panose="020F0502020204030204" pitchFamily="34" charset="0"/>
                        </a:rPr>
                        <a:t>Κύπρος</a:t>
                      </a:r>
                      <a:r>
                        <a:rPr lang="en-US" sz="1400" baseline="0" dirty="0">
                          <a:solidFill>
                            <a:schemeClr val="tx1"/>
                          </a:solidFill>
                          <a:effectLst/>
                          <a:latin typeface="+mn-lt"/>
                          <a:ea typeface="Calibri" panose="020F0502020204030204" pitchFamily="34" charset="0"/>
                        </a:rPr>
                        <a:t>: </a:t>
                      </a:r>
                      <a:r>
                        <a:rPr lang="el-GR" sz="1400" baseline="0" dirty="0">
                          <a:solidFill>
                            <a:schemeClr val="tx1"/>
                          </a:solidFill>
                          <a:effectLst/>
                          <a:latin typeface="+mn-lt"/>
                          <a:ea typeface="Calibri" panose="020F0502020204030204" pitchFamily="34" charset="0"/>
                        </a:rPr>
                        <a:t>Λιμάνι </a:t>
                      </a:r>
                      <a:r>
                        <a:rPr lang="el-GR" sz="1400" dirty="0">
                          <a:solidFill>
                            <a:schemeClr val="tx1"/>
                          </a:solidFill>
                        </a:rPr>
                        <a:t>Λεμεσού ή Λάρνακας</a:t>
                      </a:r>
                      <a:r>
                        <a:rPr lang="el-GR" sz="1400" dirty="0">
                          <a:solidFill>
                            <a:schemeClr val="tx2">
                              <a:lumMod val="50000"/>
                            </a:schemeClr>
                          </a:solidFill>
                        </a:rPr>
                        <a:t> </a:t>
                      </a:r>
                      <a:endParaRPr lang="el-GR" sz="1400" dirty="0">
                        <a:effectLst/>
                        <a:latin typeface="+mn-lt"/>
                        <a:ea typeface="Calibri" panose="020F0502020204030204" pitchFamily="34" charset="0"/>
                      </a:endParaRPr>
                    </a:p>
                  </a:txBody>
                  <a:tcPr marL="68580" marR="68580" marT="0" marB="0"/>
                </a:tc>
                <a:tc>
                  <a:txBody>
                    <a:bodyPr/>
                    <a:lstStyle/>
                    <a:p>
                      <a:pPr algn="just">
                        <a:spcAft>
                          <a:spcPts val="0"/>
                        </a:spcAft>
                      </a:pPr>
                      <a:r>
                        <a:rPr lang="el-GR" sz="1400" u="sng" baseline="0" dirty="0">
                          <a:effectLst/>
                          <a:latin typeface="+mn-lt"/>
                          <a:ea typeface="Calibri" panose="020F0502020204030204" pitchFamily="34" charset="0"/>
                        </a:rPr>
                        <a:t>Ελλάδα</a:t>
                      </a:r>
                      <a:r>
                        <a:rPr lang="en-US" sz="1400" baseline="0" dirty="0">
                          <a:effectLst/>
                          <a:latin typeface="+mn-lt"/>
                          <a:ea typeface="Calibri" panose="020F0502020204030204" pitchFamily="34" charset="0"/>
                        </a:rPr>
                        <a:t>: </a:t>
                      </a:r>
                      <a:r>
                        <a:rPr lang="el-GR" sz="1400" kern="1200" dirty="0">
                          <a:solidFill>
                            <a:schemeClr val="tx1"/>
                          </a:solidFill>
                          <a:latin typeface="+mn-lt"/>
                          <a:ea typeface="+mn-ea"/>
                          <a:cs typeface="+mn-cs"/>
                        </a:rPr>
                        <a:t>Το πλοίο θα προσεγγίζει </a:t>
                      </a:r>
                      <a:r>
                        <a:rPr lang="el-GR" sz="1400" dirty="0">
                          <a:solidFill>
                            <a:schemeClr val="tx1"/>
                          </a:solidFill>
                        </a:rPr>
                        <a:t>το </a:t>
                      </a:r>
                      <a:r>
                        <a:rPr lang="el-GR" sz="1400" b="1" kern="1200" baseline="0" dirty="0">
                          <a:solidFill>
                            <a:schemeClr val="dk1"/>
                          </a:solidFill>
                          <a:effectLst/>
                          <a:latin typeface="+mn-lt"/>
                          <a:ea typeface="+mn-ea"/>
                          <a:cs typeface="+mn-cs"/>
                        </a:rPr>
                        <a:t>Βασικό Τερματικό Κρουαζιέρας στο Λιμάνι του Πειραιά </a:t>
                      </a:r>
                      <a:endParaRPr lang="en-US" sz="1400" b="1" kern="1200" baseline="0" dirty="0">
                        <a:solidFill>
                          <a:schemeClr val="dk1"/>
                        </a:solidFill>
                        <a:effectLst/>
                        <a:latin typeface="+mn-lt"/>
                        <a:ea typeface="Calibri" panose="020F0502020204030204" pitchFamily="34" charset="0"/>
                        <a:cs typeface="+mn-cs"/>
                      </a:endParaRPr>
                    </a:p>
                    <a:p>
                      <a:pPr algn="just">
                        <a:spcAft>
                          <a:spcPts val="0"/>
                        </a:spcAft>
                      </a:pPr>
                      <a:r>
                        <a:rPr lang="el-GR" sz="1400" u="sng" baseline="0" dirty="0">
                          <a:effectLst/>
                          <a:latin typeface="+mn-lt"/>
                          <a:ea typeface="Calibri" panose="020F0502020204030204" pitchFamily="34" charset="0"/>
                        </a:rPr>
                        <a:t>Κύπρος</a:t>
                      </a:r>
                      <a:r>
                        <a:rPr lang="en-US" sz="1400" baseline="0" dirty="0">
                          <a:effectLst/>
                          <a:latin typeface="+mn-lt"/>
                          <a:ea typeface="Calibri" panose="020F0502020204030204" pitchFamily="34" charset="0"/>
                        </a:rPr>
                        <a:t>: </a:t>
                      </a:r>
                      <a:r>
                        <a:rPr lang="el-GR" sz="1400" baseline="0" dirty="0">
                          <a:effectLst/>
                          <a:latin typeface="+mn-lt"/>
                          <a:ea typeface="Calibri" panose="020F0502020204030204" pitchFamily="34" charset="0"/>
                        </a:rPr>
                        <a:t>Ο Επιτυχών </a:t>
                      </a:r>
                      <a:r>
                        <a:rPr lang="el-GR" sz="1400" baseline="0" dirty="0" err="1">
                          <a:effectLst/>
                          <a:latin typeface="+mn-lt"/>
                          <a:ea typeface="Calibri" panose="020F0502020204030204" pitchFamily="34" charset="0"/>
                        </a:rPr>
                        <a:t>Προσφοροδότης</a:t>
                      </a:r>
                      <a:r>
                        <a:rPr lang="el-GR" sz="1400" baseline="0" dirty="0">
                          <a:effectLst/>
                          <a:latin typeface="+mn-lt"/>
                          <a:ea typeface="Calibri" panose="020F0502020204030204" pitchFamily="34" charset="0"/>
                        </a:rPr>
                        <a:t> μπορεί να επιλέξει να χρησιμοποιεί </a:t>
                      </a:r>
                      <a:r>
                        <a:rPr lang="el-GR" sz="1400" b="1" baseline="0" dirty="0">
                          <a:effectLst/>
                          <a:latin typeface="+mn-lt"/>
                          <a:ea typeface="Calibri" panose="020F0502020204030204" pitchFamily="34" charset="0"/>
                        </a:rPr>
                        <a:t>είτε το λιμάνι της Λεμεσού είτε της Λάρνακας είτε και τα δύο</a:t>
                      </a:r>
                      <a:r>
                        <a:rPr lang="el-GR" sz="1400" baseline="0" dirty="0">
                          <a:effectLst/>
                          <a:latin typeface="+mn-lt"/>
                          <a:ea typeface="Calibri" panose="020F0502020204030204" pitchFamily="34" charset="0"/>
                        </a:rPr>
                        <a:t> νοουμένου ότι μόνο ένα κυπριακό λιμάνι θα χρησιμοποιείται στο ίδιο ταξίδι</a:t>
                      </a:r>
                      <a:endParaRPr lang="el-GR" sz="1400" dirty="0">
                        <a:effectLst/>
                        <a:latin typeface="+mn-lt"/>
                        <a:ea typeface="Calibri" panose="020F0502020204030204" pitchFamily="34" charset="0"/>
                      </a:endParaRPr>
                    </a:p>
                  </a:txBody>
                  <a:tcPr marL="68580" marR="68580" marT="0" marB="0">
                    <a:solidFill>
                      <a:srgbClr val="6699FF"/>
                    </a:solidFill>
                  </a:tcPr>
                </a:tc>
                <a:extLst>
                  <a:ext uri="{0D108BD9-81ED-4DB2-BD59-A6C34878D82A}">
                    <a16:rowId xmlns:a16="http://schemas.microsoft.com/office/drawing/2014/main" val="432382252"/>
                  </a:ext>
                </a:extLst>
              </a:tr>
            </a:tbl>
          </a:graphicData>
        </a:graphic>
      </p:graphicFrame>
    </p:spTree>
    <p:extLst>
      <p:ext uri="{BB962C8B-B14F-4D97-AF65-F5344CB8AC3E}">
        <p14:creationId xmlns:p14="http://schemas.microsoft.com/office/powerpoint/2010/main" val="28682750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22014"/>
            <a:ext cx="8332839" cy="857250"/>
          </a:xfrm>
        </p:spPr>
        <p:txBody>
          <a:bodyPr>
            <a:normAutofit/>
          </a:bodyPr>
          <a:lstStyle/>
          <a:p>
            <a:r>
              <a:rPr lang="el-GR" sz="1800" b="1" dirty="0">
                <a:solidFill>
                  <a:schemeClr val="tx2"/>
                </a:solidFill>
              </a:rPr>
              <a:t>Κύριες Βελτιώσεις στα Διαγωνιστικά Έγγραφα </a:t>
            </a:r>
            <a:r>
              <a:rPr lang="en-GB" sz="1800" b="1" dirty="0">
                <a:solidFill>
                  <a:schemeClr val="tx2"/>
                </a:solidFill>
              </a:rPr>
              <a:t>:</a:t>
            </a:r>
            <a:br>
              <a:rPr lang="en-GB" sz="1800" b="1" dirty="0">
                <a:solidFill>
                  <a:schemeClr val="tx2"/>
                </a:solidFill>
              </a:rPr>
            </a:br>
            <a:r>
              <a:rPr lang="el-GR" sz="1800" dirty="0">
                <a:solidFill>
                  <a:schemeClr val="tx2"/>
                </a:solidFill>
              </a:rPr>
              <a:t>Διαγωνισμός </a:t>
            </a:r>
            <a:r>
              <a:rPr lang="en-GB" sz="1800" dirty="0">
                <a:solidFill>
                  <a:schemeClr val="tx2"/>
                </a:solidFill>
              </a:rPr>
              <a:t>2020 </a:t>
            </a:r>
            <a:r>
              <a:rPr lang="en-GB" sz="1800" b="1" dirty="0">
                <a:solidFill>
                  <a:schemeClr val="tx2"/>
                </a:solidFill>
              </a:rPr>
              <a:t>Vs</a:t>
            </a:r>
            <a:r>
              <a:rPr lang="en-GB" sz="1800" dirty="0">
                <a:solidFill>
                  <a:schemeClr val="tx2"/>
                </a:solidFill>
              </a:rPr>
              <a:t> </a:t>
            </a:r>
            <a:r>
              <a:rPr lang="el-GR" sz="1800" dirty="0">
                <a:solidFill>
                  <a:schemeClr val="tx2"/>
                </a:solidFill>
              </a:rPr>
              <a:t>Διαγωνισμός </a:t>
            </a:r>
            <a:r>
              <a:rPr lang="en-GB" sz="1800" dirty="0">
                <a:solidFill>
                  <a:schemeClr val="tx2"/>
                </a:solidFill>
              </a:rPr>
              <a:t>2021</a:t>
            </a:r>
            <a:endParaRPr lang="el-GR" sz="1800" i="1" dirty="0">
              <a:solidFill>
                <a:schemeClr val="tx2"/>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820109742"/>
              </p:ext>
            </p:extLst>
          </p:nvPr>
        </p:nvGraphicFramePr>
        <p:xfrm>
          <a:off x="254833" y="746285"/>
          <a:ext cx="8641830" cy="4233246"/>
        </p:xfrm>
        <a:graphic>
          <a:graphicData uri="http://schemas.openxmlformats.org/drawingml/2006/table">
            <a:tbl>
              <a:tblPr firstRow="1" bandRow="1">
                <a:tableStyleId>{5C22544A-7EE6-4342-B048-85BDC9FD1C3A}</a:tableStyleId>
              </a:tblPr>
              <a:tblGrid>
                <a:gridCol w="4320915">
                  <a:extLst>
                    <a:ext uri="{9D8B030D-6E8A-4147-A177-3AD203B41FA5}">
                      <a16:colId xmlns:a16="http://schemas.microsoft.com/office/drawing/2014/main" val="165915593"/>
                    </a:ext>
                  </a:extLst>
                </a:gridCol>
                <a:gridCol w="4320915">
                  <a:extLst>
                    <a:ext uri="{9D8B030D-6E8A-4147-A177-3AD203B41FA5}">
                      <a16:colId xmlns:a16="http://schemas.microsoft.com/office/drawing/2014/main" val="1235042514"/>
                    </a:ext>
                  </a:extLst>
                </a:gridCol>
              </a:tblGrid>
              <a:tr h="383458">
                <a:tc>
                  <a:txBody>
                    <a:bodyPr/>
                    <a:lstStyle/>
                    <a:p>
                      <a:pPr algn="ctr"/>
                      <a:r>
                        <a:rPr lang="el-GR" sz="1800" b="1" kern="1200" baseline="0" dirty="0">
                          <a:solidFill>
                            <a:schemeClr val="lt1"/>
                          </a:solidFill>
                          <a:latin typeface="+mn-lt"/>
                          <a:ea typeface="+mn-ea"/>
                          <a:cs typeface="+mn-cs"/>
                        </a:rPr>
                        <a:t>Διαγωνισμός </a:t>
                      </a:r>
                      <a:r>
                        <a:rPr lang="en-US" baseline="0" dirty="0"/>
                        <a:t>2020</a:t>
                      </a:r>
                      <a:endParaRPr lang="en-US" dirty="0"/>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l-GR" sz="1800" b="1" kern="1200" baseline="0" dirty="0">
                          <a:solidFill>
                            <a:schemeClr val="lt1"/>
                          </a:solidFill>
                          <a:latin typeface="+mn-lt"/>
                          <a:ea typeface="+mn-ea"/>
                          <a:cs typeface="+mn-cs"/>
                        </a:rPr>
                        <a:t>Διαγωνισμός </a:t>
                      </a:r>
                      <a:r>
                        <a:rPr lang="en-US" baseline="0" dirty="0"/>
                        <a:t>2021</a:t>
                      </a:r>
                      <a:endParaRPr lang="en-US" dirty="0"/>
                    </a:p>
                  </a:txBody>
                  <a:tcPr>
                    <a:solidFill>
                      <a:srgbClr val="6699FF"/>
                    </a:solidFill>
                  </a:tcPr>
                </a:tc>
                <a:extLst>
                  <a:ext uri="{0D108BD9-81ED-4DB2-BD59-A6C34878D82A}">
                    <a16:rowId xmlns:a16="http://schemas.microsoft.com/office/drawing/2014/main" val="3184459062"/>
                  </a:ext>
                </a:extLst>
              </a:tr>
              <a:tr h="310655">
                <a:tc gridSpan="2">
                  <a:txBody>
                    <a:bodyPr/>
                    <a:lstStyle/>
                    <a:p>
                      <a:pPr algn="ctr"/>
                      <a:r>
                        <a:rPr lang="el-GR" sz="1400" b="1" dirty="0">
                          <a:latin typeface="+mn-lt"/>
                        </a:rPr>
                        <a:t>ΚΡΙΤΗΡΙΑ ΑΝΑΘΕΣΗΣ</a:t>
                      </a:r>
                      <a:endParaRPr lang="el-GR" sz="1100" dirty="0">
                        <a:latin typeface="+mn-lt"/>
                      </a:endParaRPr>
                    </a:p>
                  </a:txBody>
                  <a:tcPr/>
                </a:tc>
                <a:tc hMerge="1">
                  <a:txBody>
                    <a:bodyPr/>
                    <a:lstStyle/>
                    <a:p>
                      <a:pPr marL="0" marR="0" lvl="0" indent="0" algn="just" defTabSz="457200" rtl="0" eaLnBrk="1" fontAlgn="auto" latinLnBrk="0" hangingPunct="1">
                        <a:lnSpc>
                          <a:spcPct val="100000"/>
                        </a:lnSpc>
                        <a:spcBef>
                          <a:spcPts val="0"/>
                        </a:spcBef>
                        <a:spcAft>
                          <a:spcPts val="0"/>
                        </a:spcAft>
                        <a:buClrTx/>
                        <a:buSzTx/>
                        <a:buFontTx/>
                        <a:buNone/>
                        <a:tabLst/>
                        <a:defRPr/>
                      </a:pPr>
                      <a:endParaRPr lang="el-GR" sz="1100" dirty="0">
                        <a:latin typeface="+mn-lt"/>
                      </a:endParaRPr>
                    </a:p>
                  </a:txBody>
                  <a:tcPr/>
                </a:tc>
                <a:extLst>
                  <a:ext uri="{0D108BD9-81ED-4DB2-BD59-A6C34878D82A}">
                    <a16:rowId xmlns:a16="http://schemas.microsoft.com/office/drawing/2014/main" val="2786506442"/>
                  </a:ext>
                </a:extLst>
              </a:tr>
              <a:tr h="1304749">
                <a:tc>
                  <a:txBody>
                    <a:bodyPr/>
                    <a:lstStyle/>
                    <a:p>
                      <a:pPr algn="just"/>
                      <a:r>
                        <a:rPr lang="el-GR" sz="1400" dirty="0">
                          <a:latin typeface="+mn-lt"/>
                        </a:rPr>
                        <a:t>Διαδικασία ανάθεσης με βάση πολλούς παράγοντες που συνδυάζουν τιμή (βαρύτητα 35%) και ποιοτικά κριτήρια (βαρύτητα 65%)</a:t>
                      </a:r>
                    </a:p>
                  </a:txBody>
                  <a:tcPr/>
                </a:tc>
                <a:tc>
                  <a:txBody>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lang="el-GR" sz="1400" b="1" baseline="0" dirty="0">
                          <a:latin typeface="+mn-lt"/>
                        </a:rPr>
                        <a:t>Απλοποιημένη διαδικασία ανάθεσης με βάση μόνο την τιμή. </a:t>
                      </a:r>
                      <a:r>
                        <a:rPr lang="el-GR" sz="1400" baseline="0" dirty="0">
                          <a:latin typeface="+mn-lt"/>
                        </a:rPr>
                        <a:t>Κριτήριο </a:t>
                      </a:r>
                      <a:r>
                        <a:rPr lang="el-GR" sz="1400" kern="1200" baseline="0" dirty="0">
                          <a:solidFill>
                            <a:schemeClr val="dk1"/>
                          </a:solidFill>
                          <a:latin typeface="+mn-lt"/>
                          <a:ea typeface="+mn-ea"/>
                          <a:cs typeface="+mn-cs"/>
                        </a:rPr>
                        <a:t>κατακύρωσης της προσφοράς είναι η χαμηλότερη τιμή (100%). Τα ελάχιστα ποιοτικά κριτήρια προνοούνται ως προ-απαιτούμενα στα Διαγωνιστικά Έγγραφα για τη συμμετοχή στον Διαγωνισμό (στη βάση </a:t>
                      </a:r>
                      <a:r>
                        <a:rPr lang="en-GB" sz="1400" kern="1200" baseline="0" dirty="0">
                          <a:solidFill>
                            <a:schemeClr val="dk1"/>
                          </a:solidFill>
                          <a:latin typeface="+mn-lt"/>
                          <a:ea typeface="+mn-ea"/>
                          <a:cs typeface="+mn-cs"/>
                        </a:rPr>
                        <a:t>pass/fail</a:t>
                      </a:r>
                      <a:r>
                        <a:rPr lang="el-GR" sz="1400" kern="1200" baseline="0" dirty="0">
                          <a:solidFill>
                            <a:schemeClr val="dk1"/>
                          </a:solidFill>
                          <a:latin typeface="+mn-lt"/>
                          <a:ea typeface="+mn-ea"/>
                          <a:cs typeface="+mn-cs"/>
                        </a:rPr>
                        <a:t>)</a:t>
                      </a:r>
                      <a:endParaRPr lang="en-US" sz="1400" kern="1200" baseline="0" dirty="0">
                        <a:solidFill>
                          <a:schemeClr val="dk1"/>
                        </a:solidFill>
                        <a:latin typeface="+mn-lt"/>
                        <a:ea typeface="+mn-ea"/>
                        <a:cs typeface="+mn-cs"/>
                      </a:endParaRPr>
                    </a:p>
                  </a:txBody>
                  <a:tcPr>
                    <a:solidFill>
                      <a:srgbClr val="6699FF"/>
                    </a:solidFill>
                  </a:tcPr>
                </a:tc>
                <a:extLst>
                  <a:ext uri="{0D108BD9-81ED-4DB2-BD59-A6C34878D82A}">
                    <a16:rowId xmlns:a16="http://schemas.microsoft.com/office/drawing/2014/main" val="16074832"/>
                  </a:ext>
                </a:extLst>
              </a:tr>
              <a:tr h="350203">
                <a:tc gridSpan="2">
                  <a:txBody>
                    <a:bodyPr/>
                    <a:lstStyle/>
                    <a:p>
                      <a:pPr algn="ctr"/>
                      <a:r>
                        <a:rPr lang="el-GR" sz="1400" b="1" dirty="0">
                          <a:latin typeface="+mn-lt"/>
                        </a:rPr>
                        <a:t>ΑΠΕΥΘΕΙΑΣ ΔΙΑΔΡΟΜΗ ΜΕΤΑΞΥ ΚΥΠΡΟΥ-ΕΛΛΑΔΑΣ</a:t>
                      </a:r>
                    </a:p>
                  </a:txBody>
                  <a:tcPr/>
                </a:tc>
                <a:tc hMerge="1">
                  <a:txBody>
                    <a:bodyPr/>
                    <a:lstStyle/>
                    <a:p>
                      <a:pPr marL="0" marR="0" lvl="0" indent="0" algn="just" defTabSz="457200" rtl="0" eaLnBrk="1" fontAlgn="auto" latinLnBrk="0" hangingPunct="1">
                        <a:lnSpc>
                          <a:spcPct val="100000"/>
                        </a:lnSpc>
                        <a:spcBef>
                          <a:spcPts val="0"/>
                        </a:spcBef>
                        <a:spcAft>
                          <a:spcPts val="0"/>
                        </a:spcAft>
                        <a:buClrTx/>
                        <a:buSzTx/>
                        <a:buFontTx/>
                        <a:buNone/>
                        <a:tabLst/>
                        <a:defRPr/>
                      </a:pPr>
                      <a:endParaRPr lang="el-GR" sz="1100" dirty="0">
                        <a:latin typeface="+mn-lt"/>
                      </a:endParaRPr>
                    </a:p>
                  </a:txBody>
                  <a:tcPr/>
                </a:tc>
                <a:extLst>
                  <a:ext uri="{0D108BD9-81ED-4DB2-BD59-A6C34878D82A}">
                    <a16:rowId xmlns:a16="http://schemas.microsoft.com/office/drawing/2014/main" val="4084189946"/>
                  </a:ext>
                </a:extLst>
              </a:tr>
              <a:tr h="1817330">
                <a:tc>
                  <a:txBody>
                    <a:bodyPr/>
                    <a:lstStyle/>
                    <a:p>
                      <a:pPr marL="0" lvl="0" indent="0" algn="just">
                        <a:lnSpc>
                          <a:spcPct val="107000"/>
                        </a:lnSpc>
                        <a:spcAft>
                          <a:spcPts val="800"/>
                        </a:spcAft>
                        <a:buFont typeface="Calibri" panose="020F0502020204030204" pitchFamily="34" charset="0"/>
                        <a:buNone/>
                      </a:pPr>
                      <a:r>
                        <a:rPr lang="el-GR" sz="1400" dirty="0">
                          <a:solidFill>
                            <a:schemeClr val="tx1"/>
                          </a:solidFill>
                          <a:latin typeface="+mn-lt"/>
                        </a:rPr>
                        <a:t>Ο επιτυχών </a:t>
                      </a:r>
                      <a:r>
                        <a:rPr lang="el-GR" sz="1400" dirty="0" err="1">
                          <a:solidFill>
                            <a:schemeClr val="tx1"/>
                          </a:solidFill>
                          <a:latin typeface="+mn-lt"/>
                        </a:rPr>
                        <a:t>προσφοροδότης</a:t>
                      </a:r>
                      <a:r>
                        <a:rPr lang="el-GR" sz="1400" dirty="0">
                          <a:solidFill>
                            <a:schemeClr val="tx1"/>
                          </a:solidFill>
                          <a:latin typeface="+mn-lt"/>
                        </a:rPr>
                        <a:t> είχε την επιλογή να συμπεριλάβει ένα ενδιάμεσο </a:t>
                      </a:r>
                      <a:r>
                        <a:rPr lang="el-GR" sz="1400" kern="1200" dirty="0">
                          <a:solidFill>
                            <a:schemeClr val="tx1"/>
                          </a:solidFill>
                          <a:latin typeface="+mn-lt"/>
                          <a:ea typeface="+mn-ea"/>
                          <a:cs typeface="+mn-cs"/>
                        </a:rPr>
                        <a:t>σταθμό σε ελληνικό νησί. Αυτό θα είχε οδηγήσει σε σημαντική μείωση της επιδότησης σε σχέση με τους εμπορικούς επιβάτες (δηλαδή επιβάτες μιας υφιστάμενης γραμμής που ταξιδεύουν μεταξύ Πειραιά και ενδιάμεσου σταθμού σε ελληνικό νησί) </a:t>
                      </a:r>
                      <a:r>
                        <a:rPr lang="el-GR" sz="1400" dirty="0">
                          <a:solidFill>
                            <a:schemeClr val="tx1"/>
                          </a:solidFill>
                          <a:latin typeface="+mn-lt"/>
                        </a:rPr>
                        <a:t>καθώς και σε περίπλοκες απαιτήσεις υποβολής</a:t>
                      </a:r>
                      <a:r>
                        <a:rPr lang="el-GR" sz="1400" baseline="0" dirty="0">
                          <a:solidFill>
                            <a:schemeClr val="tx1"/>
                          </a:solidFill>
                          <a:latin typeface="+mn-lt"/>
                        </a:rPr>
                        <a:t> καταστάσεων</a:t>
                      </a:r>
                      <a:r>
                        <a:rPr lang="el-GR" sz="1400" dirty="0">
                          <a:solidFill>
                            <a:schemeClr val="tx1"/>
                          </a:solidFill>
                          <a:latin typeface="+mn-lt"/>
                        </a:rPr>
                        <a:t>. </a:t>
                      </a:r>
                    </a:p>
                  </a:txBody>
                  <a:tcPr marL="68580" marR="68580" marT="0" marB="0"/>
                </a:tc>
                <a:tc>
                  <a:txBody>
                    <a:bodyPr/>
                    <a:lstStyle/>
                    <a:p>
                      <a:pPr algn="just"/>
                      <a:r>
                        <a:rPr lang="el-GR" sz="1400" b="1" dirty="0">
                          <a:latin typeface="+mn-lt"/>
                        </a:rPr>
                        <a:t>Δεν θα υπάρχει επιλογή για ενδιάμεσο σταθμό </a:t>
                      </a:r>
                      <a:r>
                        <a:rPr lang="el-GR" sz="1400" dirty="0">
                          <a:latin typeface="+mn-lt"/>
                        </a:rPr>
                        <a:t>σε ελληνικό νησί. Η </a:t>
                      </a:r>
                      <a:r>
                        <a:rPr lang="el-GR" sz="1400" b="1" dirty="0">
                          <a:latin typeface="+mn-lt"/>
                        </a:rPr>
                        <a:t>διαδρομή</a:t>
                      </a:r>
                      <a:r>
                        <a:rPr lang="el-GR" sz="1400" dirty="0">
                          <a:latin typeface="+mn-lt"/>
                        </a:rPr>
                        <a:t> μεταξύ Κύπρου–Ελλάδας θα είναι </a:t>
                      </a:r>
                      <a:r>
                        <a:rPr lang="el-GR" sz="1400" b="1" dirty="0">
                          <a:latin typeface="+mn-lt"/>
                        </a:rPr>
                        <a:t>απευθείας</a:t>
                      </a:r>
                      <a:r>
                        <a:rPr lang="el-GR" sz="1400" dirty="0">
                          <a:latin typeface="+mn-lt"/>
                        </a:rPr>
                        <a:t>.</a:t>
                      </a:r>
                    </a:p>
                    <a:p>
                      <a:pPr marL="0" marR="0" lvl="0" indent="0" algn="just" defTabSz="457200" rtl="0" eaLnBrk="1" fontAlgn="auto" latinLnBrk="0" hangingPunct="1">
                        <a:lnSpc>
                          <a:spcPct val="100000"/>
                        </a:lnSpc>
                        <a:spcBef>
                          <a:spcPts val="0"/>
                        </a:spcBef>
                        <a:spcAft>
                          <a:spcPts val="0"/>
                        </a:spcAft>
                        <a:buClrTx/>
                        <a:buSzTx/>
                        <a:buFontTx/>
                        <a:buNone/>
                        <a:tabLst/>
                        <a:defRPr/>
                      </a:pPr>
                      <a:r>
                        <a:rPr lang="el-GR" sz="1400" kern="1200" dirty="0">
                          <a:solidFill>
                            <a:schemeClr val="dk1"/>
                          </a:solidFill>
                          <a:effectLst/>
                          <a:latin typeface="+mn-lt"/>
                          <a:ea typeface="+mn-ea"/>
                          <a:cs typeface="+mn-cs"/>
                        </a:rPr>
                        <a:t>Σημειώνεται ωστόσο ότι προνοείται ρητά στα Διαγωνιστικά Έγγραφα ότι ο </a:t>
                      </a:r>
                      <a:r>
                        <a:rPr lang="el-GR" sz="1400" b="1" kern="1200" dirty="0">
                          <a:solidFill>
                            <a:schemeClr val="dk1"/>
                          </a:solidFill>
                          <a:effectLst/>
                          <a:latin typeface="+mn-lt"/>
                          <a:ea typeface="+mn-ea"/>
                          <a:cs typeface="+mn-cs"/>
                        </a:rPr>
                        <a:t>Επιτυχών Προσφοροδότης μπορεί να επιλέξει να επεκτείνει το ταξίδι Κύπρου-Ελλάδας σε τρίτη γειτονική χώρα </a:t>
                      </a:r>
                      <a:r>
                        <a:rPr lang="el-GR" sz="1400" kern="1200" dirty="0">
                          <a:solidFill>
                            <a:schemeClr val="dk1"/>
                          </a:solidFill>
                          <a:effectLst/>
                          <a:latin typeface="+mn-lt"/>
                          <a:ea typeface="+mn-ea"/>
                          <a:cs typeface="+mn-cs"/>
                        </a:rPr>
                        <a:t>(ταξίδι που </a:t>
                      </a:r>
                      <a:r>
                        <a:rPr lang="el-GR" sz="1400" b="1" kern="1200" dirty="0">
                          <a:solidFill>
                            <a:schemeClr val="dk1"/>
                          </a:solidFill>
                          <a:effectLst/>
                          <a:latin typeface="+mn-lt"/>
                          <a:ea typeface="+mn-ea"/>
                          <a:cs typeface="+mn-cs"/>
                        </a:rPr>
                        <a:t>δεν θα λάβει επιδότηση</a:t>
                      </a:r>
                      <a:r>
                        <a:rPr lang="el-GR" sz="1400" kern="1200" dirty="0">
                          <a:solidFill>
                            <a:schemeClr val="dk1"/>
                          </a:solidFill>
                          <a:effectLst/>
                          <a:latin typeface="+mn-lt"/>
                          <a:ea typeface="+mn-ea"/>
                          <a:cs typeface="+mn-cs"/>
                        </a:rPr>
                        <a:t>)</a:t>
                      </a:r>
                      <a:endParaRPr lang="el-GR" sz="1400" dirty="0">
                        <a:latin typeface="+mn-lt"/>
                      </a:endParaRPr>
                    </a:p>
                  </a:txBody>
                  <a:tcPr marL="68580" marR="68580" marT="0" marB="0">
                    <a:solidFill>
                      <a:srgbClr val="6699FF"/>
                    </a:solidFill>
                  </a:tcPr>
                </a:tc>
                <a:extLst>
                  <a:ext uri="{0D108BD9-81ED-4DB2-BD59-A6C34878D82A}">
                    <a16:rowId xmlns:a16="http://schemas.microsoft.com/office/drawing/2014/main" val="432382252"/>
                  </a:ext>
                </a:extLst>
              </a:tr>
            </a:tbl>
          </a:graphicData>
        </a:graphic>
      </p:graphicFrame>
    </p:spTree>
    <p:extLst>
      <p:ext uri="{BB962C8B-B14F-4D97-AF65-F5344CB8AC3E}">
        <p14:creationId xmlns:p14="http://schemas.microsoft.com/office/powerpoint/2010/main" val="38100664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205979"/>
            <a:ext cx="8332839" cy="857250"/>
          </a:xfrm>
        </p:spPr>
        <p:txBody>
          <a:bodyPr>
            <a:normAutofit/>
          </a:bodyPr>
          <a:lstStyle/>
          <a:p>
            <a:r>
              <a:rPr lang="el-GR" sz="1800" b="1" dirty="0">
                <a:solidFill>
                  <a:schemeClr val="tx2"/>
                </a:solidFill>
              </a:rPr>
              <a:t>Κύριες Βελτιώσεις στα Διαγωνιστικά Έγγραφα </a:t>
            </a:r>
            <a:r>
              <a:rPr lang="en-GB" sz="1800" b="1" dirty="0">
                <a:solidFill>
                  <a:schemeClr val="tx2"/>
                </a:solidFill>
              </a:rPr>
              <a:t>:</a:t>
            </a:r>
            <a:br>
              <a:rPr lang="en-GB" sz="1800" b="1" dirty="0">
                <a:solidFill>
                  <a:schemeClr val="tx2"/>
                </a:solidFill>
              </a:rPr>
            </a:br>
            <a:r>
              <a:rPr lang="el-GR" sz="1800" dirty="0">
                <a:solidFill>
                  <a:schemeClr val="tx2"/>
                </a:solidFill>
              </a:rPr>
              <a:t>Διαγωνισμός </a:t>
            </a:r>
            <a:r>
              <a:rPr lang="en-GB" sz="1800" dirty="0">
                <a:solidFill>
                  <a:schemeClr val="tx2"/>
                </a:solidFill>
              </a:rPr>
              <a:t>2020 </a:t>
            </a:r>
            <a:r>
              <a:rPr lang="en-GB" sz="1800" b="1" dirty="0">
                <a:solidFill>
                  <a:schemeClr val="tx2"/>
                </a:solidFill>
              </a:rPr>
              <a:t>Vs</a:t>
            </a:r>
            <a:r>
              <a:rPr lang="en-GB" sz="1800" dirty="0">
                <a:solidFill>
                  <a:schemeClr val="tx2"/>
                </a:solidFill>
              </a:rPr>
              <a:t> </a:t>
            </a:r>
            <a:r>
              <a:rPr lang="el-GR" sz="1800" dirty="0">
                <a:solidFill>
                  <a:schemeClr val="tx2"/>
                </a:solidFill>
              </a:rPr>
              <a:t>Διαγωνισμός </a:t>
            </a:r>
            <a:r>
              <a:rPr lang="en-GB" sz="1800" dirty="0">
                <a:solidFill>
                  <a:schemeClr val="tx2"/>
                </a:solidFill>
              </a:rPr>
              <a:t>2021</a:t>
            </a:r>
            <a:endParaRPr lang="el-GR" sz="1800" i="1" dirty="0">
              <a:solidFill>
                <a:schemeClr val="tx2"/>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528479093"/>
              </p:ext>
            </p:extLst>
          </p:nvPr>
        </p:nvGraphicFramePr>
        <p:xfrm>
          <a:off x="457199" y="1230992"/>
          <a:ext cx="8229600" cy="3357880"/>
        </p:xfrm>
        <a:graphic>
          <a:graphicData uri="http://schemas.openxmlformats.org/drawingml/2006/table">
            <a:tbl>
              <a:tblPr firstRow="1" bandRow="1">
                <a:tableStyleId>{5C22544A-7EE6-4342-B048-85BDC9FD1C3A}</a:tableStyleId>
              </a:tblPr>
              <a:tblGrid>
                <a:gridCol w="4114800">
                  <a:extLst>
                    <a:ext uri="{9D8B030D-6E8A-4147-A177-3AD203B41FA5}">
                      <a16:colId xmlns:a16="http://schemas.microsoft.com/office/drawing/2014/main" val="165915593"/>
                    </a:ext>
                  </a:extLst>
                </a:gridCol>
                <a:gridCol w="4114800">
                  <a:extLst>
                    <a:ext uri="{9D8B030D-6E8A-4147-A177-3AD203B41FA5}">
                      <a16:colId xmlns:a16="http://schemas.microsoft.com/office/drawing/2014/main" val="1235042514"/>
                    </a:ext>
                  </a:extLst>
                </a:gridCol>
              </a:tblGrid>
              <a:tr h="370840">
                <a:tc>
                  <a:txBody>
                    <a:bodyPr/>
                    <a:lstStyle/>
                    <a:p>
                      <a:pPr algn="ctr"/>
                      <a:r>
                        <a:rPr lang="el-GR" sz="1800" b="1" kern="1200" baseline="0" dirty="0">
                          <a:solidFill>
                            <a:schemeClr val="lt1"/>
                          </a:solidFill>
                          <a:latin typeface="+mn-lt"/>
                          <a:ea typeface="+mn-ea"/>
                          <a:cs typeface="+mn-cs"/>
                        </a:rPr>
                        <a:t>Διαγωνισμός </a:t>
                      </a:r>
                      <a:r>
                        <a:rPr lang="en-US" baseline="0" dirty="0"/>
                        <a:t>2020</a:t>
                      </a:r>
                      <a:endParaRPr lang="en-US" dirty="0"/>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l-GR" sz="1800" b="1" kern="1200" baseline="0" dirty="0">
                          <a:solidFill>
                            <a:schemeClr val="lt1"/>
                          </a:solidFill>
                          <a:latin typeface="+mn-lt"/>
                          <a:ea typeface="+mn-ea"/>
                          <a:cs typeface="+mn-cs"/>
                        </a:rPr>
                        <a:t>Διαγωνισμός </a:t>
                      </a:r>
                      <a:r>
                        <a:rPr lang="en-US" baseline="0" dirty="0"/>
                        <a:t>2021</a:t>
                      </a:r>
                      <a:endParaRPr lang="en-US" dirty="0"/>
                    </a:p>
                  </a:txBody>
                  <a:tcPr>
                    <a:solidFill>
                      <a:srgbClr val="6699FF"/>
                    </a:solidFill>
                  </a:tcPr>
                </a:tc>
                <a:extLst>
                  <a:ext uri="{0D108BD9-81ED-4DB2-BD59-A6C34878D82A}">
                    <a16:rowId xmlns:a16="http://schemas.microsoft.com/office/drawing/2014/main" val="3184459062"/>
                  </a:ext>
                </a:extLst>
              </a:tr>
              <a:tr h="370840">
                <a:tc gridSpan="2">
                  <a:txBody>
                    <a:bodyPr/>
                    <a:lstStyle/>
                    <a:p>
                      <a:pPr algn="ctr">
                        <a:spcAft>
                          <a:spcPts val="0"/>
                        </a:spcAft>
                      </a:pPr>
                      <a:endParaRPr lang="en-GB" sz="1400" b="1" dirty="0">
                        <a:effectLst/>
                        <a:latin typeface="+mn-lt"/>
                        <a:ea typeface="Calibri" panose="020F0502020204030204" pitchFamily="34" charset="0"/>
                      </a:endParaRPr>
                    </a:p>
                    <a:p>
                      <a:pPr algn="ctr">
                        <a:spcAft>
                          <a:spcPts val="0"/>
                        </a:spcAft>
                      </a:pPr>
                      <a:r>
                        <a:rPr lang="el-GR" sz="1400" b="1" dirty="0">
                          <a:effectLst/>
                          <a:latin typeface="+mn-lt"/>
                          <a:ea typeface="Calibri" panose="020F0502020204030204" pitchFamily="34" charset="0"/>
                        </a:rPr>
                        <a:t>ΠΡΟΝΟΙΕΣ ΑΝΑΦΟΡΙΚΑ ΜΕ ΤΙΣ ΠΡΟΔΙΑΓΡΑΦΕΣ ΤΟΥ ΠΛΟΙΟΥ</a:t>
                      </a:r>
                      <a:endParaRPr lang="en-GB" sz="1400" b="1" dirty="0">
                        <a:effectLst/>
                        <a:latin typeface="+mn-lt"/>
                        <a:ea typeface="Calibri" panose="020F0502020204030204" pitchFamily="34" charset="0"/>
                      </a:endParaRPr>
                    </a:p>
                    <a:p>
                      <a:pPr algn="ctr">
                        <a:spcAft>
                          <a:spcPts val="0"/>
                        </a:spcAft>
                      </a:pPr>
                      <a:endParaRPr lang="el-GR" sz="1400" b="1" dirty="0">
                        <a:effectLst/>
                        <a:latin typeface="+mn-lt"/>
                        <a:ea typeface="Calibri" panose="020F0502020204030204" pitchFamily="34" charset="0"/>
                      </a:endParaRPr>
                    </a:p>
                  </a:txBody>
                  <a:tcPr marL="68580" marR="68580" marT="0" marB="0"/>
                </a:tc>
                <a:tc hMerge="1">
                  <a:txBody>
                    <a:bodyPr/>
                    <a:lstStyle/>
                    <a:p>
                      <a:pPr algn="just">
                        <a:spcAft>
                          <a:spcPts val="0"/>
                        </a:spcAft>
                      </a:pPr>
                      <a:endParaRPr lang="el-GR" sz="1100" dirty="0">
                        <a:effectLst/>
                        <a:latin typeface="+mn-lt"/>
                        <a:ea typeface="Calibri" panose="020F0502020204030204" pitchFamily="34" charset="0"/>
                      </a:endParaRPr>
                    </a:p>
                  </a:txBody>
                  <a:tcPr marL="68580" marR="68580" marT="0" marB="0"/>
                </a:tc>
                <a:extLst>
                  <a:ext uri="{0D108BD9-81ED-4DB2-BD59-A6C34878D82A}">
                    <a16:rowId xmlns:a16="http://schemas.microsoft.com/office/drawing/2014/main" val="2434825660"/>
                  </a:ext>
                </a:extLst>
              </a:tr>
              <a:tr h="370840">
                <a:tc>
                  <a:txBody>
                    <a:bodyPr/>
                    <a:lstStyle/>
                    <a:p>
                      <a:pPr algn="just">
                        <a:spcAft>
                          <a:spcPts val="0"/>
                        </a:spcAft>
                      </a:pPr>
                      <a:r>
                        <a:rPr lang="el-GR" sz="1400" dirty="0">
                          <a:effectLst/>
                          <a:latin typeface="+mn-lt"/>
                          <a:ea typeface="Calibri" panose="020F0502020204030204" pitchFamily="34" charset="0"/>
                        </a:rPr>
                        <a:t>Απαίτηση για πλοίο με σημαία ΕΕ/ΕΟΧ κατά την υποβολή των προσφορών</a:t>
                      </a:r>
                    </a:p>
                    <a:p>
                      <a:pPr algn="just">
                        <a:spcAft>
                          <a:spcPts val="0"/>
                        </a:spcAft>
                      </a:pPr>
                      <a:r>
                        <a:rPr lang="el-GR" sz="1400" dirty="0">
                          <a:effectLst/>
                          <a:latin typeface="+mn-lt"/>
                          <a:ea typeface="Calibri" panose="020F0502020204030204" pitchFamily="34" charset="0"/>
                        </a:rPr>
                        <a:t> </a:t>
                      </a:r>
                    </a:p>
                  </a:txBody>
                  <a:tcPr marL="68580" marR="68580" marT="0" marB="0"/>
                </a:tc>
                <a:tc>
                  <a:txBody>
                    <a:bodyPr/>
                    <a:lstStyle/>
                    <a:p>
                      <a:pPr algn="just">
                        <a:spcAft>
                          <a:spcPts val="0"/>
                        </a:spcAft>
                      </a:pPr>
                      <a:r>
                        <a:rPr lang="el-GR" sz="1400" baseline="0" dirty="0">
                          <a:effectLst/>
                          <a:latin typeface="+mn-lt"/>
                          <a:ea typeface="Calibri" panose="020F0502020204030204" pitchFamily="34" charset="0"/>
                        </a:rPr>
                        <a:t>Το </a:t>
                      </a:r>
                      <a:r>
                        <a:rPr lang="el-GR" sz="1400" b="1" baseline="0" dirty="0">
                          <a:effectLst/>
                          <a:latin typeface="+mn-lt"/>
                          <a:ea typeface="Calibri" panose="020F0502020204030204" pitchFamily="34" charset="0"/>
                        </a:rPr>
                        <a:t>κριτήριο για σημαία ΕΕ/ΕΟΧ </a:t>
                      </a:r>
                      <a:r>
                        <a:rPr lang="el-GR" sz="1400" baseline="0" dirty="0">
                          <a:effectLst/>
                          <a:latin typeface="+mn-lt"/>
                          <a:ea typeface="Calibri" panose="020F0502020204030204" pitchFamily="34" charset="0"/>
                        </a:rPr>
                        <a:t>πρέπει να πληρείται </a:t>
                      </a:r>
                      <a:r>
                        <a:rPr lang="el-GR" sz="1400" b="1" baseline="0" dirty="0">
                          <a:effectLst/>
                          <a:latin typeface="+mn-lt"/>
                          <a:ea typeface="Calibri" panose="020F0502020204030204" pitchFamily="34" charset="0"/>
                        </a:rPr>
                        <a:t>πριν από την έναρξη της λειτουργίας</a:t>
                      </a:r>
                      <a:r>
                        <a:rPr lang="el-GR" sz="1400" baseline="0" dirty="0">
                          <a:effectLst/>
                          <a:latin typeface="+mn-lt"/>
                          <a:ea typeface="Calibri" panose="020F0502020204030204" pitchFamily="34" charset="0"/>
                        </a:rPr>
                        <a:t> της υπηρεσίας και όχι απαραίτητα κατά την υποβολή της προσφοράς</a:t>
                      </a:r>
                      <a:endParaRPr lang="en-US" sz="1400" baseline="0" dirty="0">
                        <a:effectLst/>
                        <a:latin typeface="+mn-lt"/>
                        <a:ea typeface="Calibri" panose="020F0502020204030204" pitchFamily="34" charset="0"/>
                      </a:endParaRPr>
                    </a:p>
                    <a:p>
                      <a:pPr algn="just">
                        <a:spcAft>
                          <a:spcPts val="0"/>
                        </a:spcAft>
                      </a:pPr>
                      <a:endParaRPr lang="en-US" sz="1400" baseline="0" dirty="0">
                        <a:effectLst/>
                        <a:latin typeface="+mn-lt"/>
                        <a:ea typeface="Calibri" panose="020F0502020204030204" pitchFamily="34" charset="0"/>
                      </a:endParaRPr>
                    </a:p>
                  </a:txBody>
                  <a:tcPr marL="68580" marR="68580" marT="0" marB="0">
                    <a:solidFill>
                      <a:srgbClr val="6699FF"/>
                    </a:solidFill>
                  </a:tcPr>
                </a:tc>
                <a:extLst>
                  <a:ext uri="{0D108BD9-81ED-4DB2-BD59-A6C34878D82A}">
                    <a16:rowId xmlns:a16="http://schemas.microsoft.com/office/drawing/2014/main" val="218363582"/>
                  </a:ext>
                </a:extLst>
              </a:tr>
              <a:tr h="370840">
                <a:tc>
                  <a:txBody>
                    <a:bodyPr/>
                    <a:lstStyle/>
                    <a:p>
                      <a:pPr algn="just">
                        <a:spcAft>
                          <a:spcPts val="0"/>
                        </a:spcAft>
                      </a:pPr>
                      <a:r>
                        <a:rPr lang="el-GR" sz="1400" dirty="0">
                          <a:effectLst/>
                          <a:latin typeface="+mn-lt"/>
                          <a:ea typeface="Calibri" panose="020F0502020204030204" pitchFamily="34" charset="0"/>
                        </a:rPr>
                        <a:t>Οι προσφοροδότες μπορούσαν να περιλάβουν μόνο ένα πιθανό πλοίο σε μία Προσφορά</a:t>
                      </a:r>
                    </a:p>
                  </a:txBody>
                  <a:tcPr marL="68580" marR="68580" marT="0" marB="0"/>
                </a:tc>
                <a:tc>
                  <a:txBody>
                    <a:bodyPr/>
                    <a:lstStyle/>
                    <a:p>
                      <a:pPr algn="just">
                        <a:spcAft>
                          <a:spcPts val="0"/>
                        </a:spcAft>
                      </a:pPr>
                      <a:r>
                        <a:rPr lang="el-GR" sz="1400" kern="1200" baseline="0" dirty="0">
                          <a:solidFill>
                            <a:schemeClr val="dk1"/>
                          </a:solidFill>
                          <a:effectLst/>
                          <a:latin typeface="+mn-lt"/>
                          <a:ea typeface="+mn-ea"/>
                          <a:cs typeface="+mn-cs"/>
                        </a:rPr>
                        <a:t>Οι προσφοροδότες έχουν τη </a:t>
                      </a:r>
                      <a:r>
                        <a:rPr lang="el-GR" sz="1400" b="1" kern="1200" baseline="0" dirty="0">
                          <a:solidFill>
                            <a:schemeClr val="dk1"/>
                          </a:solidFill>
                          <a:effectLst/>
                          <a:latin typeface="+mn-lt"/>
                          <a:ea typeface="+mn-ea"/>
                          <a:cs typeface="+mn-cs"/>
                        </a:rPr>
                        <a:t>δυνατότητα να συμπεριλάβουν</a:t>
                      </a:r>
                      <a:r>
                        <a:rPr lang="el-GR" sz="1400" kern="1200" baseline="0" dirty="0">
                          <a:solidFill>
                            <a:schemeClr val="dk1"/>
                          </a:solidFill>
                          <a:effectLst/>
                          <a:latin typeface="+mn-lt"/>
                          <a:ea typeface="+mn-ea"/>
                          <a:cs typeface="+mn-cs"/>
                        </a:rPr>
                        <a:t> με την ίδια Οικονομική Προσφορά </a:t>
                      </a:r>
                      <a:r>
                        <a:rPr lang="el-GR" sz="1400" b="1" kern="1200" baseline="0" dirty="0">
                          <a:solidFill>
                            <a:schemeClr val="dk1"/>
                          </a:solidFill>
                          <a:effectLst/>
                          <a:latin typeface="+mn-lt"/>
                          <a:ea typeface="+mn-ea"/>
                          <a:cs typeface="+mn-cs"/>
                        </a:rPr>
                        <a:t>περισσότερα από ένα πιθανά πλοία </a:t>
                      </a:r>
                      <a:r>
                        <a:rPr lang="el-GR" sz="1400" kern="1200" baseline="0" dirty="0">
                          <a:solidFill>
                            <a:schemeClr val="dk1"/>
                          </a:solidFill>
                          <a:effectLst/>
                          <a:latin typeface="+mn-lt"/>
                          <a:ea typeface="+mn-ea"/>
                          <a:cs typeface="+mn-cs"/>
                        </a:rPr>
                        <a:t>στην προσφορά τους, υπό τον όρο ότι τα εν λόγω πλοία πληρούν τις ελάχιστες απαιτήσεις που αναφέρονται στα Διαγωνιστικά Έγγραφα</a:t>
                      </a:r>
                      <a:endParaRPr lang="en-US" sz="1400" kern="1200" baseline="0" dirty="0">
                        <a:solidFill>
                          <a:schemeClr val="dk1"/>
                        </a:solidFill>
                        <a:effectLst/>
                        <a:latin typeface="+mn-lt"/>
                        <a:ea typeface="+mn-ea"/>
                        <a:cs typeface="+mn-cs"/>
                      </a:endParaRPr>
                    </a:p>
                    <a:p>
                      <a:pPr algn="just">
                        <a:spcAft>
                          <a:spcPts val="0"/>
                        </a:spcAft>
                      </a:pPr>
                      <a:endParaRPr lang="el-GR" sz="1400" dirty="0">
                        <a:effectLst/>
                        <a:latin typeface="+mn-lt"/>
                        <a:ea typeface="Calibri" panose="020F0502020204030204" pitchFamily="34" charset="0"/>
                      </a:endParaRPr>
                    </a:p>
                  </a:txBody>
                  <a:tcPr marL="68580" marR="68580" marT="0" marB="0">
                    <a:solidFill>
                      <a:srgbClr val="6699FF"/>
                    </a:solidFill>
                  </a:tcPr>
                </a:tc>
                <a:extLst>
                  <a:ext uri="{0D108BD9-81ED-4DB2-BD59-A6C34878D82A}">
                    <a16:rowId xmlns:a16="http://schemas.microsoft.com/office/drawing/2014/main" val="173153789"/>
                  </a:ext>
                </a:extLst>
              </a:tr>
            </a:tbl>
          </a:graphicData>
        </a:graphic>
      </p:graphicFrame>
    </p:spTree>
    <p:extLst>
      <p:ext uri="{BB962C8B-B14F-4D97-AF65-F5344CB8AC3E}">
        <p14:creationId xmlns:p14="http://schemas.microsoft.com/office/powerpoint/2010/main" val="24214214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205979"/>
            <a:ext cx="8332839" cy="857250"/>
          </a:xfrm>
        </p:spPr>
        <p:txBody>
          <a:bodyPr>
            <a:normAutofit/>
          </a:bodyPr>
          <a:lstStyle/>
          <a:p>
            <a:r>
              <a:rPr lang="el-GR" sz="1800" b="1" dirty="0">
                <a:solidFill>
                  <a:schemeClr val="tx2"/>
                </a:solidFill>
              </a:rPr>
              <a:t>Κύριες Βελτιώσεις στα Διαγωνιστικά Έγγραφα </a:t>
            </a:r>
            <a:r>
              <a:rPr lang="en-GB" sz="1800" b="1" dirty="0">
                <a:solidFill>
                  <a:schemeClr val="tx2"/>
                </a:solidFill>
              </a:rPr>
              <a:t>:</a:t>
            </a:r>
            <a:br>
              <a:rPr lang="en-GB" sz="1800" b="1" dirty="0">
                <a:solidFill>
                  <a:schemeClr val="tx2"/>
                </a:solidFill>
              </a:rPr>
            </a:br>
            <a:r>
              <a:rPr lang="el-GR" sz="1800" dirty="0">
                <a:solidFill>
                  <a:schemeClr val="tx2"/>
                </a:solidFill>
              </a:rPr>
              <a:t>Διαγωνισμός </a:t>
            </a:r>
            <a:r>
              <a:rPr lang="en-GB" sz="1800" dirty="0">
                <a:solidFill>
                  <a:schemeClr val="tx2"/>
                </a:solidFill>
              </a:rPr>
              <a:t>2020 </a:t>
            </a:r>
            <a:r>
              <a:rPr lang="en-GB" sz="1800" b="1" dirty="0">
                <a:solidFill>
                  <a:schemeClr val="tx2"/>
                </a:solidFill>
              </a:rPr>
              <a:t>Vs</a:t>
            </a:r>
            <a:r>
              <a:rPr lang="en-GB" sz="1800" dirty="0">
                <a:solidFill>
                  <a:schemeClr val="tx2"/>
                </a:solidFill>
              </a:rPr>
              <a:t> </a:t>
            </a:r>
            <a:r>
              <a:rPr lang="el-GR" sz="1800" dirty="0">
                <a:solidFill>
                  <a:schemeClr val="tx2"/>
                </a:solidFill>
              </a:rPr>
              <a:t>Διαγωνισμός </a:t>
            </a:r>
            <a:r>
              <a:rPr lang="en-GB" sz="1800" dirty="0">
                <a:solidFill>
                  <a:schemeClr val="tx2"/>
                </a:solidFill>
              </a:rPr>
              <a:t>2021</a:t>
            </a:r>
            <a:endParaRPr lang="el-GR" sz="1800" i="1" dirty="0">
              <a:solidFill>
                <a:schemeClr val="tx2"/>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835104439"/>
              </p:ext>
            </p:extLst>
          </p:nvPr>
        </p:nvGraphicFramePr>
        <p:xfrm>
          <a:off x="457199" y="1329315"/>
          <a:ext cx="8229600" cy="3639155"/>
        </p:xfrm>
        <a:graphic>
          <a:graphicData uri="http://schemas.openxmlformats.org/drawingml/2006/table">
            <a:tbl>
              <a:tblPr firstRow="1" bandRow="1">
                <a:tableStyleId>{5C22544A-7EE6-4342-B048-85BDC9FD1C3A}</a:tableStyleId>
              </a:tblPr>
              <a:tblGrid>
                <a:gridCol w="4114800">
                  <a:extLst>
                    <a:ext uri="{9D8B030D-6E8A-4147-A177-3AD203B41FA5}">
                      <a16:colId xmlns:a16="http://schemas.microsoft.com/office/drawing/2014/main" val="165915593"/>
                    </a:ext>
                  </a:extLst>
                </a:gridCol>
                <a:gridCol w="4114800">
                  <a:extLst>
                    <a:ext uri="{9D8B030D-6E8A-4147-A177-3AD203B41FA5}">
                      <a16:colId xmlns:a16="http://schemas.microsoft.com/office/drawing/2014/main" val="1235042514"/>
                    </a:ext>
                  </a:extLst>
                </a:gridCol>
              </a:tblGrid>
              <a:tr h="438755">
                <a:tc>
                  <a:txBody>
                    <a:bodyPr/>
                    <a:lstStyle/>
                    <a:p>
                      <a:pPr algn="ctr"/>
                      <a:r>
                        <a:rPr lang="el-GR" sz="1800" b="1" kern="1200" baseline="0" dirty="0">
                          <a:solidFill>
                            <a:schemeClr val="lt1"/>
                          </a:solidFill>
                          <a:latin typeface="+mn-lt"/>
                          <a:ea typeface="+mn-ea"/>
                          <a:cs typeface="+mn-cs"/>
                        </a:rPr>
                        <a:t>Διαγωνισμός </a:t>
                      </a:r>
                      <a:r>
                        <a:rPr lang="en-US" baseline="0" dirty="0"/>
                        <a:t>2020</a:t>
                      </a:r>
                      <a:endParaRPr lang="en-US" dirty="0"/>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l-GR" sz="1800" b="1" kern="1200" baseline="0" dirty="0">
                          <a:solidFill>
                            <a:schemeClr val="lt1"/>
                          </a:solidFill>
                          <a:latin typeface="+mn-lt"/>
                          <a:ea typeface="+mn-ea"/>
                          <a:cs typeface="+mn-cs"/>
                        </a:rPr>
                        <a:t>Διαγωνισμός </a:t>
                      </a:r>
                      <a:r>
                        <a:rPr lang="en-US" baseline="0" dirty="0"/>
                        <a:t>2021</a:t>
                      </a:r>
                      <a:endParaRPr lang="en-US" dirty="0"/>
                    </a:p>
                  </a:txBody>
                  <a:tcPr>
                    <a:solidFill>
                      <a:srgbClr val="6699FF"/>
                    </a:solidFill>
                  </a:tcPr>
                </a:tc>
                <a:extLst>
                  <a:ext uri="{0D108BD9-81ED-4DB2-BD59-A6C34878D82A}">
                    <a16:rowId xmlns:a16="http://schemas.microsoft.com/office/drawing/2014/main" val="3184459062"/>
                  </a:ext>
                </a:extLst>
              </a:tr>
              <a:tr h="438755">
                <a:tc gridSpan="2">
                  <a:txBody>
                    <a:bodyPr/>
                    <a:lstStyle/>
                    <a:p>
                      <a:pPr algn="ctr">
                        <a:spcAft>
                          <a:spcPts val="0"/>
                        </a:spcAft>
                      </a:pPr>
                      <a:endParaRPr lang="en-GB" sz="1400" b="1" dirty="0">
                        <a:effectLst/>
                        <a:latin typeface="+mn-lt"/>
                        <a:ea typeface="Calibri" panose="020F0502020204030204" pitchFamily="34" charset="0"/>
                      </a:endParaRPr>
                    </a:p>
                    <a:p>
                      <a:pPr algn="ctr">
                        <a:spcAft>
                          <a:spcPts val="0"/>
                        </a:spcAft>
                      </a:pPr>
                      <a:r>
                        <a:rPr lang="el-GR" sz="1400" b="1" dirty="0">
                          <a:effectLst/>
                          <a:latin typeface="+mn-lt"/>
                          <a:ea typeface="Calibri" panose="020F0502020204030204" pitchFamily="34" charset="0"/>
                        </a:rPr>
                        <a:t>ΠΡΟΝΟΙΕΣ ΑΝΑΦΟΡΙΚΑ ΜΕ ΤΙΣ ΠΡΟΔΙΑΓΡΑΦΕΣ ΤΟΥ ΠΛΟΙΟΥ</a:t>
                      </a:r>
                      <a:endParaRPr lang="en-GB" sz="1400" b="1" dirty="0">
                        <a:effectLst/>
                        <a:latin typeface="+mn-lt"/>
                        <a:ea typeface="Calibri" panose="020F0502020204030204" pitchFamily="34" charset="0"/>
                      </a:endParaRPr>
                    </a:p>
                    <a:p>
                      <a:pPr algn="ctr">
                        <a:spcAft>
                          <a:spcPts val="0"/>
                        </a:spcAft>
                      </a:pPr>
                      <a:endParaRPr lang="el-GR" sz="1400" b="1" dirty="0">
                        <a:effectLst/>
                        <a:latin typeface="+mn-lt"/>
                        <a:ea typeface="Calibri" panose="020F0502020204030204" pitchFamily="34" charset="0"/>
                      </a:endParaRPr>
                    </a:p>
                  </a:txBody>
                  <a:tcPr marL="68580" marR="68580" marT="0" marB="0"/>
                </a:tc>
                <a:tc hMerge="1">
                  <a:txBody>
                    <a:bodyPr/>
                    <a:lstStyle/>
                    <a:p>
                      <a:pPr algn="just">
                        <a:spcAft>
                          <a:spcPts val="0"/>
                        </a:spcAft>
                      </a:pPr>
                      <a:endParaRPr lang="el-GR" sz="1100" dirty="0">
                        <a:effectLst/>
                        <a:latin typeface="+mn-lt"/>
                        <a:ea typeface="Calibri" panose="020F0502020204030204" pitchFamily="34" charset="0"/>
                      </a:endParaRPr>
                    </a:p>
                  </a:txBody>
                  <a:tcPr marL="68580" marR="68580" marT="0" marB="0"/>
                </a:tc>
                <a:extLst>
                  <a:ext uri="{0D108BD9-81ED-4DB2-BD59-A6C34878D82A}">
                    <a16:rowId xmlns:a16="http://schemas.microsoft.com/office/drawing/2014/main" val="2434825660"/>
                  </a:ext>
                </a:extLst>
              </a:tr>
              <a:tr h="1190048">
                <a:tc>
                  <a:txBody>
                    <a:bodyPr/>
                    <a:lstStyle/>
                    <a:p>
                      <a:pPr algn="just"/>
                      <a:r>
                        <a:rPr lang="el-GR" sz="1400" dirty="0">
                          <a:latin typeface="+mn-lt"/>
                        </a:rPr>
                        <a:t>Μαζί με την προσφορά έπρεπε να υποβληθούν τα Πιστοποιητικά του πιθανού Πλοίου και άλλες πληροφορίες/έγγραφα που καθορίζονταν στα Διαγωνιστικά Έγγραφα</a:t>
                      </a:r>
                    </a:p>
                  </a:txBody>
                  <a:tcPr marL="68580" marR="68580" marT="0" marB="0"/>
                </a:tc>
                <a:tc>
                  <a:txBody>
                    <a:bodyPr/>
                    <a:lstStyle/>
                    <a:p>
                      <a:pPr algn="just"/>
                      <a:r>
                        <a:rPr lang="el-GR" sz="1400" b="1" dirty="0">
                          <a:latin typeface="+mn-lt"/>
                        </a:rPr>
                        <a:t>Μαζί με την Προσφορά </a:t>
                      </a:r>
                      <a:r>
                        <a:rPr lang="el-GR" sz="1400" b="0" dirty="0">
                          <a:latin typeface="+mn-lt"/>
                        </a:rPr>
                        <a:t>απαιτείται να υποβάλλονται </a:t>
                      </a:r>
                      <a:r>
                        <a:rPr lang="el-GR" sz="1400" b="1" dirty="0">
                          <a:latin typeface="+mn-lt"/>
                        </a:rPr>
                        <a:t>μόνο οι προδιαγραφές του πλοίου</a:t>
                      </a:r>
                      <a:r>
                        <a:rPr lang="el-GR" sz="1400" b="0" dirty="0">
                          <a:latin typeface="+mn-lt"/>
                        </a:rPr>
                        <a:t>. Τα </a:t>
                      </a:r>
                      <a:r>
                        <a:rPr lang="el-GR" sz="1400" b="1" dirty="0">
                          <a:latin typeface="+mn-lt"/>
                        </a:rPr>
                        <a:t>Πιστοποιητικά του Πλοίου και άλλες πληροφορίες/έγγραφα</a:t>
                      </a:r>
                      <a:r>
                        <a:rPr lang="el-GR" sz="1400" b="0" dirty="0">
                          <a:latin typeface="+mn-lt"/>
                        </a:rPr>
                        <a:t> που καθορίζονται στα Διαγωνιστικά Έγγραφα θα υποβάλλονται μόνο από τον Επιτυχόντα Προσφοροδότη μετά την </a:t>
                      </a:r>
                      <a:r>
                        <a:rPr lang="el-GR" sz="1400" b="1" kern="1200" dirty="0">
                          <a:solidFill>
                            <a:schemeClr val="dk1"/>
                          </a:solidFill>
                          <a:latin typeface="+mn-lt"/>
                          <a:ea typeface="+mn-ea"/>
                          <a:cs typeface="+mn-cs"/>
                        </a:rPr>
                        <a:t>κατακύρωση της </a:t>
                      </a:r>
                      <a:r>
                        <a:rPr lang="el-GR" sz="1400" b="1" dirty="0">
                          <a:latin typeface="+mn-lt"/>
                        </a:rPr>
                        <a:t>Προσφοράς</a:t>
                      </a:r>
                      <a:endParaRPr lang="en-US" sz="1400" b="1" dirty="0">
                        <a:latin typeface="+mn-lt"/>
                      </a:endParaRPr>
                    </a:p>
                    <a:p>
                      <a:pPr algn="just"/>
                      <a:endParaRPr lang="el-GR" sz="1400" dirty="0">
                        <a:latin typeface="+mn-lt"/>
                      </a:endParaRPr>
                    </a:p>
                  </a:txBody>
                  <a:tcPr marL="68580" marR="68580" marT="0" marB="0">
                    <a:solidFill>
                      <a:srgbClr val="6699FF"/>
                    </a:solidFill>
                  </a:tcPr>
                </a:tc>
                <a:extLst>
                  <a:ext uri="{0D108BD9-81ED-4DB2-BD59-A6C34878D82A}">
                    <a16:rowId xmlns:a16="http://schemas.microsoft.com/office/drawing/2014/main" val="432382252"/>
                  </a:ext>
                </a:extLst>
              </a:tr>
              <a:tr h="595024">
                <a:tc>
                  <a:txBody>
                    <a:bodyPr/>
                    <a:lstStyle/>
                    <a:p>
                      <a:pPr algn="just">
                        <a:spcAft>
                          <a:spcPts val="0"/>
                        </a:spcAft>
                      </a:pPr>
                      <a:r>
                        <a:rPr lang="el-GR" sz="1400" dirty="0">
                          <a:effectLst/>
                          <a:latin typeface="+mn-lt"/>
                          <a:ea typeface="Calibri" panose="020F0502020204030204" pitchFamily="34" charset="0"/>
                        </a:rPr>
                        <a:t>Ελάχιστη </a:t>
                      </a:r>
                      <a:r>
                        <a:rPr lang="el-GR" sz="1400" kern="1200" dirty="0">
                          <a:solidFill>
                            <a:schemeClr val="dk1"/>
                          </a:solidFill>
                          <a:effectLst/>
                          <a:latin typeface="+mn-lt"/>
                          <a:ea typeface="Calibri" panose="020F0502020204030204" pitchFamily="34" charset="0"/>
                          <a:cs typeface="+mn-cs"/>
                        </a:rPr>
                        <a:t>μεταφορική ικανότητα </a:t>
                      </a:r>
                      <a:r>
                        <a:rPr lang="el-GR" sz="1400" dirty="0">
                          <a:effectLst/>
                          <a:latin typeface="+mn-lt"/>
                          <a:ea typeface="Calibri" panose="020F0502020204030204" pitchFamily="34" charset="0"/>
                        </a:rPr>
                        <a:t>του πλοίου: 200 επιβάτες, διαμονή για τουλάχιστον 140 επιβάτες σε καμπίνες</a:t>
                      </a:r>
                    </a:p>
                    <a:p>
                      <a:pPr algn="just">
                        <a:spcAft>
                          <a:spcPts val="0"/>
                        </a:spcAft>
                      </a:pPr>
                      <a:r>
                        <a:rPr lang="el-GR" sz="1400" dirty="0">
                          <a:effectLst/>
                          <a:latin typeface="+mn-lt"/>
                          <a:ea typeface="Calibri" panose="020F0502020204030204" pitchFamily="34" charset="0"/>
                        </a:rPr>
                        <a:t> </a:t>
                      </a:r>
                    </a:p>
                  </a:txBody>
                  <a:tcPr marL="68580" marR="68580" marT="0" marB="0"/>
                </a:tc>
                <a:tc>
                  <a:txBody>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lang="el-GR" sz="1400" dirty="0">
                          <a:effectLst/>
                          <a:latin typeface="+mn-lt"/>
                          <a:ea typeface="Calibri" panose="020F0502020204030204" pitchFamily="34" charset="0"/>
                        </a:rPr>
                        <a:t>Ελάχιστη </a:t>
                      </a:r>
                      <a:r>
                        <a:rPr lang="el-GR" sz="1400" kern="1200" dirty="0">
                          <a:solidFill>
                            <a:schemeClr val="dk1"/>
                          </a:solidFill>
                          <a:effectLst/>
                          <a:latin typeface="+mn-lt"/>
                          <a:ea typeface="Calibri" panose="020F0502020204030204" pitchFamily="34" charset="0"/>
                          <a:cs typeface="+mn-cs"/>
                        </a:rPr>
                        <a:t>μεταφορική ικανότητα </a:t>
                      </a:r>
                      <a:r>
                        <a:rPr lang="el-GR" sz="1400" dirty="0">
                          <a:effectLst/>
                          <a:latin typeface="+mn-lt"/>
                          <a:ea typeface="Calibri" panose="020F0502020204030204" pitchFamily="34" charset="0"/>
                        </a:rPr>
                        <a:t>του πλοίου:</a:t>
                      </a:r>
                      <a:r>
                        <a:rPr lang="en-US" sz="1400" baseline="0" dirty="0">
                          <a:effectLst/>
                          <a:latin typeface="+mn-lt"/>
                          <a:ea typeface="Calibri" panose="020F0502020204030204" pitchFamily="34" charset="0"/>
                        </a:rPr>
                        <a:t> </a:t>
                      </a:r>
                      <a:r>
                        <a:rPr lang="en-US" sz="1400" b="1" baseline="0" dirty="0">
                          <a:effectLst/>
                          <a:latin typeface="+mn-lt"/>
                          <a:ea typeface="Calibri" panose="020F0502020204030204" pitchFamily="34" charset="0"/>
                        </a:rPr>
                        <a:t>100 </a:t>
                      </a:r>
                      <a:r>
                        <a:rPr lang="el-GR" sz="1400" b="1" baseline="0" dirty="0">
                          <a:effectLst/>
                          <a:latin typeface="+mn-lt"/>
                          <a:ea typeface="Calibri" panose="020F0502020204030204" pitchFamily="34" charset="0"/>
                        </a:rPr>
                        <a:t>επιβάτες</a:t>
                      </a:r>
                      <a:r>
                        <a:rPr lang="en-US" sz="1400" baseline="0" dirty="0">
                          <a:effectLst/>
                          <a:latin typeface="+mn-lt"/>
                          <a:ea typeface="Calibri" panose="020F0502020204030204" pitchFamily="34" charset="0"/>
                        </a:rPr>
                        <a:t>, </a:t>
                      </a:r>
                      <a:r>
                        <a:rPr lang="el-GR" sz="1400" baseline="0" dirty="0">
                          <a:effectLst/>
                          <a:latin typeface="+mn-lt"/>
                          <a:ea typeface="Calibri" panose="020F0502020204030204" pitchFamily="34" charset="0"/>
                        </a:rPr>
                        <a:t>διαμονή για τουλάχιστον </a:t>
                      </a:r>
                      <a:r>
                        <a:rPr lang="en-US" sz="1400" b="1" baseline="0" dirty="0">
                          <a:effectLst/>
                          <a:latin typeface="+mn-lt"/>
                          <a:ea typeface="Calibri" panose="020F0502020204030204" pitchFamily="34" charset="0"/>
                        </a:rPr>
                        <a:t>60 </a:t>
                      </a:r>
                      <a:r>
                        <a:rPr lang="el-GR" sz="1400" b="1" baseline="0" dirty="0">
                          <a:effectLst/>
                          <a:latin typeface="+mn-lt"/>
                          <a:ea typeface="Calibri" panose="020F0502020204030204" pitchFamily="34" charset="0"/>
                        </a:rPr>
                        <a:t>επιβάτες σε καμπίνες</a:t>
                      </a:r>
                      <a:endParaRPr lang="el-GR" sz="1400" b="1" dirty="0">
                        <a:effectLst/>
                        <a:latin typeface="+mn-lt"/>
                        <a:ea typeface="Calibri" panose="020F0502020204030204" pitchFamily="34" charset="0"/>
                      </a:endParaRPr>
                    </a:p>
                  </a:txBody>
                  <a:tcPr marL="68580" marR="68580" marT="0" marB="0">
                    <a:solidFill>
                      <a:srgbClr val="6699FF"/>
                    </a:solidFill>
                  </a:tcPr>
                </a:tc>
                <a:extLst>
                  <a:ext uri="{0D108BD9-81ED-4DB2-BD59-A6C34878D82A}">
                    <a16:rowId xmlns:a16="http://schemas.microsoft.com/office/drawing/2014/main" val="1193193934"/>
                  </a:ext>
                </a:extLst>
              </a:tr>
            </a:tbl>
          </a:graphicData>
        </a:graphic>
      </p:graphicFrame>
    </p:spTree>
    <p:extLst>
      <p:ext uri="{BB962C8B-B14F-4D97-AF65-F5344CB8AC3E}">
        <p14:creationId xmlns:p14="http://schemas.microsoft.com/office/powerpoint/2010/main" val="38553069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185348"/>
            <a:ext cx="8332839" cy="560937"/>
          </a:xfrm>
        </p:spPr>
        <p:txBody>
          <a:bodyPr>
            <a:normAutofit fontScale="90000"/>
          </a:bodyPr>
          <a:lstStyle/>
          <a:p>
            <a:r>
              <a:rPr lang="el-GR" sz="1800" b="1" dirty="0">
                <a:solidFill>
                  <a:schemeClr val="tx2"/>
                </a:solidFill>
              </a:rPr>
              <a:t>Κύριες Βελτιώσεις στα Διαγωνιστικά Έγγραφα</a:t>
            </a:r>
            <a:r>
              <a:rPr lang="en-GB" sz="1800" b="1" dirty="0">
                <a:solidFill>
                  <a:schemeClr val="tx2"/>
                </a:solidFill>
              </a:rPr>
              <a:t>:</a:t>
            </a:r>
            <a:br>
              <a:rPr lang="en-GB" sz="1800" b="1" dirty="0">
                <a:solidFill>
                  <a:schemeClr val="tx2"/>
                </a:solidFill>
              </a:rPr>
            </a:br>
            <a:r>
              <a:rPr lang="el-GR" sz="1800" dirty="0">
                <a:solidFill>
                  <a:schemeClr val="tx2"/>
                </a:solidFill>
              </a:rPr>
              <a:t>Διαγωνισμός </a:t>
            </a:r>
            <a:r>
              <a:rPr lang="en-GB" sz="1800" dirty="0">
                <a:solidFill>
                  <a:schemeClr val="tx2"/>
                </a:solidFill>
              </a:rPr>
              <a:t>2020 </a:t>
            </a:r>
            <a:r>
              <a:rPr lang="en-GB" sz="1800" b="1" dirty="0">
                <a:solidFill>
                  <a:schemeClr val="tx2"/>
                </a:solidFill>
              </a:rPr>
              <a:t>Vs</a:t>
            </a:r>
            <a:r>
              <a:rPr lang="en-GB" sz="1800" dirty="0">
                <a:solidFill>
                  <a:schemeClr val="tx2"/>
                </a:solidFill>
              </a:rPr>
              <a:t> </a:t>
            </a:r>
            <a:r>
              <a:rPr lang="el-GR" sz="1800" dirty="0">
                <a:solidFill>
                  <a:schemeClr val="tx2"/>
                </a:solidFill>
              </a:rPr>
              <a:t>Διαγωνισμός </a:t>
            </a:r>
            <a:r>
              <a:rPr lang="en-GB" sz="1800" dirty="0">
                <a:solidFill>
                  <a:schemeClr val="tx2"/>
                </a:solidFill>
              </a:rPr>
              <a:t>2021</a:t>
            </a:r>
            <a:endParaRPr lang="el-GR" sz="1800" i="1" dirty="0">
              <a:solidFill>
                <a:schemeClr val="tx2"/>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759076112"/>
              </p:ext>
            </p:extLst>
          </p:nvPr>
        </p:nvGraphicFramePr>
        <p:xfrm>
          <a:off x="508818" y="844334"/>
          <a:ext cx="8229599" cy="4123650"/>
        </p:xfrm>
        <a:graphic>
          <a:graphicData uri="http://schemas.openxmlformats.org/drawingml/2006/table">
            <a:tbl>
              <a:tblPr firstRow="1" bandRow="1">
                <a:tableStyleId>{5C22544A-7EE6-4342-B048-85BDC9FD1C3A}</a:tableStyleId>
              </a:tblPr>
              <a:tblGrid>
                <a:gridCol w="3954362">
                  <a:extLst>
                    <a:ext uri="{9D8B030D-6E8A-4147-A177-3AD203B41FA5}">
                      <a16:colId xmlns:a16="http://schemas.microsoft.com/office/drawing/2014/main" val="165915593"/>
                    </a:ext>
                  </a:extLst>
                </a:gridCol>
                <a:gridCol w="4275237">
                  <a:extLst>
                    <a:ext uri="{9D8B030D-6E8A-4147-A177-3AD203B41FA5}">
                      <a16:colId xmlns:a16="http://schemas.microsoft.com/office/drawing/2014/main" val="1235042514"/>
                    </a:ext>
                  </a:extLst>
                </a:gridCol>
              </a:tblGrid>
              <a:tr h="324464">
                <a:tc>
                  <a:txBody>
                    <a:bodyPr/>
                    <a:lstStyle/>
                    <a:p>
                      <a:pPr algn="ctr"/>
                      <a:r>
                        <a:rPr lang="el-GR" sz="1800" b="1" kern="1200" baseline="0" dirty="0">
                          <a:solidFill>
                            <a:schemeClr val="lt1"/>
                          </a:solidFill>
                          <a:latin typeface="+mn-lt"/>
                          <a:ea typeface="+mn-ea"/>
                          <a:cs typeface="+mn-cs"/>
                        </a:rPr>
                        <a:t>Διαγωνισμός </a:t>
                      </a:r>
                      <a:r>
                        <a:rPr lang="en-US" baseline="0" dirty="0"/>
                        <a:t>2020</a:t>
                      </a:r>
                      <a:endParaRPr lang="en-US" dirty="0"/>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l-GR" sz="1800" b="1" kern="1200" baseline="0" dirty="0">
                          <a:solidFill>
                            <a:schemeClr val="lt1"/>
                          </a:solidFill>
                          <a:latin typeface="+mn-lt"/>
                          <a:ea typeface="+mn-ea"/>
                          <a:cs typeface="+mn-cs"/>
                        </a:rPr>
                        <a:t>Διαγωνισμός </a:t>
                      </a:r>
                      <a:r>
                        <a:rPr lang="en-US" baseline="0" dirty="0"/>
                        <a:t>2021</a:t>
                      </a:r>
                      <a:endParaRPr lang="en-US" dirty="0"/>
                    </a:p>
                  </a:txBody>
                  <a:tcPr>
                    <a:solidFill>
                      <a:srgbClr val="6699FF"/>
                    </a:solidFill>
                  </a:tcPr>
                </a:tc>
                <a:extLst>
                  <a:ext uri="{0D108BD9-81ED-4DB2-BD59-A6C34878D82A}">
                    <a16:rowId xmlns:a16="http://schemas.microsoft.com/office/drawing/2014/main" val="3184459062"/>
                  </a:ext>
                </a:extLst>
              </a:tr>
              <a:tr h="344130">
                <a:tc gridSpan="2">
                  <a:txBody>
                    <a:bodyPr/>
                    <a:lstStyle/>
                    <a:p>
                      <a:pPr algn="ctr">
                        <a:spcAft>
                          <a:spcPts val="0"/>
                        </a:spcAft>
                      </a:pPr>
                      <a:r>
                        <a:rPr lang="el-GR" sz="1400" b="1" dirty="0">
                          <a:effectLst/>
                          <a:latin typeface="+mn-lt"/>
                          <a:ea typeface="Calibri" panose="020F0502020204030204" pitchFamily="34" charset="0"/>
                        </a:rPr>
                        <a:t>ΠΡΟΝΟΙΕΣ ΑΝΑΦΟΡΙΚΑ ΜΕ ΤΙΣ ΠΡΟΔΙΑΓΡΑΦΕΣ ΤΟΥ ΠΛΟΙΟΥ</a:t>
                      </a:r>
                      <a:endParaRPr lang="el-GR" sz="1100" dirty="0">
                        <a:effectLst/>
                        <a:latin typeface="+mn-lt"/>
                        <a:ea typeface="Calibri" panose="020F0502020204030204" pitchFamily="34" charset="0"/>
                      </a:endParaRPr>
                    </a:p>
                  </a:txBody>
                  <a:tcPr marL="68580" marR="68580" marT="0" marB="0"/>
                </a:tc>
                <a:tc hMerge="1">
                  <a:txBody>
                    <a:bodyPr/>
                    <a:lstStyle/>
                    <a:p>
                      <a:pPr algn="just">
                        <a:spcAft>
                          <a:spcPts val="0"/>
                        </a:spcAft>
                      </a:pPr>
                      <a:endParaRPr lang="el-GR" sz="1100" dirty="0">
                        <a:effectLst/>
                        <a:latin typeface="+mn-lt"/>
                        <a:ea typeface="Calibri" panose="020F0502020204030204" pitchFamily="34" charset="0"/>
                      </a:endParaRPr>
                    </a:p>
                  </a:txBody>
                  <a:tcPr marL="68580" marR="68580" marT="0" marB="0"/>
                </a:tc>
                <a:extLst>
                  <a:ext uri="{0D108BD9-81ED-4DB2-BD59-A6C34878D82A}">
                    <a16:rowId xmlns:a16="http://schemas.microsoft.com/office/drawing/2014/main" val="3000137544"/>
                  </a:ext>
                </a:extLst>
              </a:tr>
              <a:tr h="1731926">
                <a:tc>
                  <a:txBody>
                    <a:bodyPr/>
                    <a:lstStyle/>
                    <a:p>
                      <a:pPr algn="just">
                        <a:spcAft>
                          <a:spcPts val="0"/>
                        </a:spcAft>
                      </a:pPr>
                      <a:r>
                        <a:rPr lang="el-GR" sz="1400" kern="1200" dirty="0">
                          <a:solidFill>
                            <a:schemeClr val="dk1"/>
                          </a:solidFill>
                          <a:effectLst/>
                          <a:latin typeface="+mn-lt"/>
                          <a:ea typeface="Calibri" panose="020F0502020204030204" pitchFamily="34" charset="0"/>
                          <a:cs typeface="+mn-cs"/>
                        </a:rPr>
                        <a:t>Διαθέσιμο πλοίο για αντικατάσταση: Σε περίπτωση που το αρχικό πλοίο δεν θα μπορούσε να λειτουργήσει για τεχνικούς ή άλλους λόγους, ο Επιτυχών </a:t>
                      </a:r>
                      <a:r>
                        <a:rPr lang="el-GR" sz="1400" kern="1200" dirty="0" err="1">
                          <a:solidFill>
                            <a:schemeClr val="dk1"/>
                          </a:solidFill>
                          <a:effectLst/>
                          <a:latin typeface="+mn-lt"/>
                          <a:ea typeface="Calibri" panose="020F0502020204030204" pitchFamily="34" charset="0"/>
                          <a:cs typeface="+mn-cs"/>
                        </a:rPr>
                        <a:t>Προσφοροδότης</a:t>
                      </a:r>
                      <a:r>
                        <a:rPr lang="el-GR" sz="1400" kern="1200" dirty="0">
                          <a:solidFill>
                            <a:schemeClr val="dk1"/>
                          </a:solidFill>
                          <a:effectLst/>
                          <a:latin typeface="+mn-lt"/>
                          <a:ea typeface="Calibri" panose="020F0502020204030204" pitchFamily="34" charset="0"/>
                          <a:cs typeface="+mn-cs"/>
                        </a:rPr>
                        <a:t> </a:t>
                      </a:r>
                      <a:r>
                        <a:rPr lang="el-GR" sz="1400" dirty="0">
                          <a:effectLst/>
                          <a:latin typeface="+mn-lt"/>
                          <a:ea typeface="Calibri" panose="020F0502020204030204" pitchFamily="34" charset="0"/>
                        </a:rPr>
                        <a:t>έπρεπε να παράσχει ένα πλοίο για αντικατάσταση εντός 21 ημερών που θα έπρεπε να πληροί ή να υπερβαίνει τις προδιαγραφές του αρχικού πλοίου (δηλ. του πλοίου που θα εκτελούσε τη σύνδεση και στο οποίο είχε ανατεθεί η Σύμβαση)</a:t>
                      </a:r>
                    </a:p>
                  </a:txBody>
                  <a:tcPr marL="68580" marR="68580" marT="0" marB="0"/>
                </a:tc>
                <a:tc>
                  <a:txBody>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lang="el-GR" sz="1400" baseline="0" dirty="0">
                          <a:effectLst/>
                          <a:latin typeface="+mn-lt"/>
                          <a:ea typeface="Calibri" panose="020F0502020204030204" pitchFamily="34" charset="0"/>
                        </a:rPr>
                        <a:t>Σε περίπτωση που το αρχικό πλοίο δεν θα μπορεί να λειτουργήσει για τεχνικούς ή άλλους λόγους (</a:t>
                      </a:r>
                      <a:r>
                        <a:rPr lang="en-US" sz="1400" baseline="0" dirty="0">
                          <a:effectLst/>
                          <a:latin typeface="+mn-lt"/>
                          <a:ea typeface="Calibri" panose="020F0502020204030204" pitchFamily="34" charset="0"/>
                        </a:rPr>
                        <a:t>broken down/ set of hire/ out of operation</a:t>
                      </a:r>
                      <a:r>
                        <a:rPr lang="el-GR" sz="1400" baseline="0" dirty="0">
                          <a:effectLst/>
                          <a:latin typeface="+mn-lt"/>
                          <a:ea typeface="Calibri" panose="020F0502020204030204" pitchFamily="34" charset="0"/>
                        </a:rPr>
                        <a:t>), ο Επιτυχών Προσφοροδότης πρέπει να παράσχει πλοίο για αντικατάσταση εντός 21 ημερών που θα πρέπει να πληροί ή να υπερβαίνει τις </a:t>
                      </a:r>
                      <a:r>
                        <a:rPr lang="el-GR" sz="1400" b="1" baseline="0" dirty="0">
                          <a:effectLst/>
                          <a:latin typeface="+mn-lt"/>
                          <a:ea typeface="Calibri" panose="020F0502020204030204" pitchFamily="34" charset="0"/>
                        </a:rPr>
                        <a:t>ελάχιστες απαιτήσεις </a:t>
                      </a:r>
                      <a:r>
                        <a:rPr lang="el-GR" sz="1400" baseline="0" dirty="0">
                          <a:effectLst/>
                          <a:latin typeface="+mn-lt"/>
                          <a:ea typeface="Calibri" panose="020F0502020204030204" pitchFamily="34" charset="0"/>
                        </a:rPr>
                        <a:t>που αναφέρονται στα Διαγωνιστικά Έγγραφα </a:t>
                      </a:r>
                      <a:r>
                        <a:rPr lang="el-GR" sz="1400" b="1" baseline="0" dirty="0">
                          <a:effectLst/>
                          <a:latin typeface="+mn-lt"/>
                          <a:ea typeface="Calibri" panose="020F0502020204030204" pitchFamily="34" charset="0"/>
                        </a:rPr>
                        <a:t>(όχι του πλοίου που παρέχει την υπηρεσία, οι προδιαγραφές του οποίου μπορεί να υπερβαίνουν τις ελάχιστες απαιτήσεις).</a:t>
                      </a:r>
                      <a:endParaRPr lang="en-US" sz="1400" b="1" baseline="0" dirty="0">
                        <a:effectLst/>
                        <a:latin typeface="+mn-lt"/>
                        <a:ea typeface="Calibri" panose="020F0502020204030204" pitchFamily="34" charset="0"/>
                      </a:endParaRPr>
                    </a:p>
                    <a:p>
                      <a:pPr marL="0" marR="0" lvl="0" indent="0" algn="just" defTabSz="457200" rtl="0" eaLnBrk="1" fontAlgn="auto" latinLnBrk="0" hangingPunct="1">
                        <a:lnSpc>
                          <a:spcPct val="100000"/>
                        </a:lnSpc>
                        <a:spcBef>
                          <a:spcPts val="0"/>
                        </a:spcBef>
                        <a:spcAft>
                          <a:spcPts val="0"/>
                        </a:spcAft>
                        <a:buClrTx/>
                        <a:buSzTx/>
                        <a:buFontTx/>
                        <a:buNone/>
                        <a:tabLst/>
                        <a:defRPr/>
                      </a:pPr>
                      <a:endParaRPr lang="el-GR" sz="1400" dirty="0">
                        <a:effectLst/>
                        <a:latin typeface="+mn-lt"/>
                        <a:ea typeface="Calibri" panose="020F0502020204030204" pitchFamily="34" charset="0"/>
                      </a:endParaRPr>
                    </a:p>
                    <a:p>
                      <a:pPr algn="just">
                        <a:spcAft>
                          <a:spcPts val="0"/>
                        </a:spcAft>
                      </a:pPr>
                      <a:r>
                        <a:rPr lang="el-GR" sz="1400" b="1" dirty="0">
                          <a:effectLst/>
                          <a:latin typeface="+mn-lt"/>
                          <a:ea typeface="Calibri" panose="020F0502020204030204" pitchFamily="34" charset="0"/>
                        </a:rPr>
                        <a:t>Το πλοίο για αντικατάσταση δεν χρειάζεται να είναι διαθέσιμο </a:t>
                      </a:r>
                      <a:r>
                        <a:rPr lang="el-GR" sz="1400" b="0" dirty="0">
                          <a:effectLst/>
                          <a:latin typeface="+mn-lt"/>
                          <a:ea typeface="Calibri" panose="020F0502020204030204" pitchFamily="34" charset="0"/>
                        </a:rPr>
                        <a:t>και τ</a:t>
                      </a:r>
                      <a:r>
                        <a:rPr lang="el-GR" sz="1400" dirty="0">
                          <a:effectLst/>
                          <a:latin typeface="+mn-lt"/>
                          <a:ea typeface="Calibri" panose="020F0502020204030204" pitchFamily="34" charset="0"/>
                        </a:rPr>
                        <a:t>α στοιχεία σε σχέση μ’ αυτό δεν θα πρέπει να περιλαμβάνονται στις Προσφορές που υποβάλλονται. Ένα τέτοιο πλοίο θα πρέπει να παρασχεθεί μόνο εάν προκύψει τέτοια ανάγκη</a:t>
                      </a:r>
                    </a:p>
                  </a:txBody>
                  <a:tcPr marL="68580" marR="68580" marT="0" marB="0">
                    <a:solidFill>
                      <a:srgbClr val="6699FF"/>
                    </a:solidFill>
                  </a:tcPr>
                </a:tc>
                <a:extLst>
                  <a:ext uri="{0D108BD9-81ED-4DB2-BD59-A6C34878D82A}">
                    <a16:rowId xmlns:a16="http://schemas.microsoft.com/office/drawing/2014/main" val="16074832"/>
                  </a:ext>
                </a:extLst>
              </a:tr>
            </a:tbl>
          </a:graphicData>
        </a:graphic>
      </p:graphicFrame>
    </p:spTree>
    <p:extLst>
      <p:ext uri="{BB962C8B-B14F-4D97-AF65-F5344CB8AC3E}">
        <p14:creationId xmlns:p14="http://schemas.microsoft.com/office/powerpoint/2010/main" val="10181985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215811"/>
            <a:ext cx="8332839" cy="560937"/>
          </a:xfrm>
        </p:spPr>
        <p:txBody>
          <a:bodyPr>
            <a:normAutofit fontScale="90000"/>
          </a:bodyPr>
          <a:lstStyle/>
          <a:p>
            <a:r>
              <a:rPr lang="el-GR" sz="1800" b="1" dirty="0">
                <a:solidFill>
                  <a:schemeClr val="tx2"/>
                </a:solidFill>
              </a:rPr>
              <a:t>Κύριες Βελτιώσεις στα Διαγωνιστικά Έγγραφα</a:t>
            </a:r>
            <a:r>
              <a:rPr lang="en-GB" sz="1800" b="1" dirty="0">
                <a:solidFill>
                  <a:schemeClr val="tx2"/>
                </a:solidFill>
              </a:rPr>
              <a:t>:</a:t>
            </a:r>
            <a:br>
              <a:rPr lang="en-GB" sz="1800" b="1" dirty="0">
                <a:solidFill>
                  <a:schemeClr val="tx2"/>
                </a:solidFill>
              </a:rPr>
            </a:br>
            <a:r>
              <a:rPr lang="el-GR" sz="1800" dirty="0">
                <a:solidFill>
                  <a:schemeClr val="tx2"/>
                </a:solidFill>
              </a:rPr>
              <a:t>Διαγωνισμός </a:t>
            </a:r>
            <a:r>
              <a:rPr lang="en-GB" sz="1800" dirty="0">
                <a:solidFill>
                  <a:schemeClr val="tx2"/>
                </a:solidFill>
              </a:rPr>
              <a:t>2020 </a:t>
            </a:r>
            <a:r>
              <a:rPr lang="en-GB" sz="1800" b="1" dirty="0">
                <a:solidFill>
                  <a:schemeClr val="tx2"/>
                </a:solidFill>
              </a:rPr>
              <a:t>Vs</a:t>
            </a:r>
            <a:r>
              <a:rPr lang="en-GB" sz="1800" dirty="0">
                <a:solidFill>
                  <a:schemeClr val="tx2"/>
                </a:solidFill>
              </a:rPr>
              <a:t> </a:t>
            </a:r>
            <a:r>
              <a:rPr lang="el-GR" sz="1800" dirty="0">
                <a:solidFill>
                  <a:schemeClr val="tx2"/>
                </a:solidFill>
              </a:rPr>
              <a:t>Διαγωνισμός </a:t>
            </a:r>
            <a:r>
              <a:rPr lang="en-GB" sz="1800" dirty="0">
                <a:solidFill>
                  <a:schemeClr val="tx2"/>
                </a:solidFill>
              </a:rPr>
              <a:t>2021</a:t>
            </a:r>
            <a:endParaRPr lang="el-GR" sz="1800" i="1" dirty="0">
              <a:solidFill>
                <a:schemeClr val="tx2"/>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965054624"/>
              </p:ext>
            </p:extLst>
          </p:nvPr>
        </p:nvGraphicFramePr>
        <p:xfrm>
          <a:off x="570270" y="1150374"/>
          <a:ext cx="7895303" cy="2970057"/>
        </p:xfrm>
        <a:graphic>
          <a:graphicData uri="http://schemas.openxmlformats.org/drawingml/2006/table">
            <a:tbl>
              <a:tblPr firstRow="1" bandRow="1">
                <a:tableStyleId>{5C22544A-7EE6-4342-B048-85BDC9FD1C3A}</a:tableStyleId>
              </a:tblPr>
              <a:tblGrid>
                <a:gridCol w="3793731">
                  <a:extLst>
                    <a:ext uri="{9D8B030D-6E8A-4147-A177-3AD203B41FA5}">
                      <a16:colId xmlns:a16="http://schemas.microsoft.com/office/drawing/2014/main" val="165915593"/>
                    </a:ext>
                  </a:extLst>
                </a:gridCol>
                <a:gridCol w="4101572">
                  <a:extLst>
                    <a:ext uri="{9D8B030D-6E8A-4147-A177-3AD203B41FA5}">
                      <a16:colId xmlns:a16="http://schemas.microsoft.com/office/drawing/2014/main" val="1235042514"/>
                    </a:ext>
                  </a:extLst>
                </a:gridCol>
              </a:tblGrid>
              <a:tr h="399930">
                <a:tc>
                  <a:txBody>
                    <a:bodyPr/>
                    <a:lstStyle/>
                    <a:p>
                      <a:pPr algn="ctr"/>
                      <a:r>
                        <a:rPr lang="el-GR" sz="1800" b="1" kern="1200" baseline="0" dirty="0">
                          <a:solidFill>
                            <a:schemeClr val="lt1"/>
                          </a:solidFill>
                          <a:latin typeface="+mn-lt"/>
                          <a:ea typeface="+mn-ea"/>
                          <a:cs typeface="+mn-cs"/>
                        </a:rPr>
                        <a:t>Διαγωνισμός </a:t>
                      </a:r>
                      <a:r>
                        <a:rPr lang="en-US" baseline="0" dirty="0"/>
                        <a:t>2020</a:t>
                      </a:r>
                      <a:endParaRPr lang="en-US" dirty="0"/>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l-GR" sz="1800" b="1" kern="1200" baseline="0" dirty="0">
                          <a:solidFill>
                            <a:schemeClr val="lt1"/>
                          </a:solidFill>
                          <a:latin typeface="+mn-lt"/>
                          <a:ea typeface="+mn-ea"/>
                          <a:cs typeface="+mn-cs"/>
                        </a:rPr>
                        <a:t>Διαγωνισμός </a:t>
                      </a:r>
                      <a:r>
                        <a:rPr lang="en-US" baseline="0" dirty="0"/>
                        <a:t>2021</a:t>
                      </a:r>
                      <a:endParaRPr lang="en-US" dirty="0"/>
                    </a:p>
                  </a:txBody>
                  <a:tcPr>
                    <a:solidFill>
                      <a:srgbClr val="6699FF"/>
                    </a:solidFill>
                  </a:tcPr>
                </a:tc>
                <a:extLst>
                  <a:ext uri="{0D108BD9-81ED-4DB2-BD59-A6C34878D82A}">
                    <a16:rowId xmlns:a16="http://schemas.microsoft.com/office/drawing/2014/main" val="3184459062"/>
                  </a:ext>
                </a:extLst>
              </a:tr>
              <a:tr h="649887">
                <a:tc gridSpan="2">
                  <a:txBody>
                    <a:bodyPr/>
                    <a:lstStyle/>
                    <a:p>
                      <a:pPr algn="ctr">
                        <a:spcAft>
                          <a:spcPts val="0"/>
                        </a:spcAft>
                      </a:pPr>
                      <a:endParaRPr lang="el-GR" sz="1400" b="1" dirty="0">
                        <a:effectLst/>
                        <a:latin typeface="+mn-lt"/>
                        <a:ea typeface="Calibri" panose="020F0502020204030204" pitchFamily="34" charset="0"/>
                      </a:endParaRPr>
                    </a:p>
                    <a:p>
                      <a:pPr algn="ctr">
                        <a:spcAft>
                          <a:spcPts val="0"/>
                        </a:spcAft>
                      </a:pPr>
                      <a:r>
                        <a:rPr lang="el-GR" sz="1400" b="1" dirty="0">
                          <a:effectLst/>
                          <a:latin typeface="+mn-lt"/>
                          <a:ea typeface="Calibri" panose="020F0502020204030204" pitchFamily="34" charset="0"/>
                        </a:rPr>
                        <a:t>ΠΡΟΝΟΙΕΣ ΑΝΑΦΟΡΙΚΑ ΜΕ ΤΙΣ ΠΡΟΔΙΑΓΡΑΦΕΣ ΤΟΥ ΠΛΟΙΟΥ</a:t>
                      </a:r>
                    </a:p>
                    <a:p>
                      <a:pPr algn="ctr">
                        <a:spcAft>
                          <a:spcPts val="0"/>
                        </a:spcAft>
                      </a:pPr>
                      <a:endParaRPr lang="el-GR" sz="1100" dirty="0">
                        <a:effectLst/>
                        <a:latin typeface="+mn-lt"/>
                        <a:ea typeface="Calibri" panose="020F0502020204030204" pitchFamily="34" charset="0"/>
                      </a:endParaRPr>
                    </a:p>
                  </a:txBody>
                  <a:tcPr marL="68580" marR="68580" marT="0" marB="0"/>
                </a:tc>
                <a:tc hMerge="1">
                  <a:txBody>
                    <a:bodyPr/>
                    <a:lstStyle/>
                    <a:p>
                      <a:pPr algn="just">
                        <a:spcAft>
                          <a:spcPts val="0"/>
                        </a:spcAft>
                      </a:pPr>
                      <a:endParaRPr lang="el-GR" sz="1100" dirty="0">
                        <a:effectLst/>
                        <a:latin typeface="+mn-lt"/>
                        <a:ea typeface="Calibri" panose="020F0502020204030204" pitchFamily="34" charset="0"/>
                      </a:endParaRPr>
                    </a:p>
                  </a:txBody>
                  <a:tcPr marL="68580" marR="68580" marT="0" marB="0"/>
                </a:tc>
                <a:extLst>
                  <a:ext uri="{0D108BD9-81ED-4DB2-BD59-A6C34878D82A}">
                    <a16:rowId xmlns:a16="http://schemas.microsoft.com/office/drawing/2014/main" val="3000137544"/>
                  </a:ext>
                </a:extLst>
              </a:tr>
              <a:tr h="1516402">
                <a:tc>
                  <a:txBody>
                    <a:bodyPr/>
                    <a:lstStyle/>
                    <a:p>
                      <a:pPr algn="just">
                        <a:spcAft>
                          <a:spcPts val="0"/>
                        </a:spcAft>
                      </a:pPr>
                      <a:r>
                        <a:rPr lang="el-GR" sz="1400" dirty="0">
                          <a:effectLst/>
                          <a:latin typeface="+mn-lt"/>
                          <a:ea typeface="Calibri" panose="020F0502020204030204" pitchFamily="34" charset="0"/>
                        </a:rPr>
                        <a:t>Ο Επιτυχών Προσφοροδότης ήταν υποχρεωμένος να χρησιμοποιεί το ίδιο πλοίο καθ' όλη τη διάρκεια της σύμβασης</a:t>
                      </a:r>
                    </a:p>
                  </a:txBody>
                  <a:tcPr marL="68580" marR="68580" marT="0" marB="0"/>
                </a:tc>
                <a:tc>
                  <a:txBody>
                    <a:bodyPr/>
                    <a:lstStyle/>
                    <a:p>
                      <a:pPr marL="0" indent="0" algn="just">
                        <a:spcAft>
                          <a:spcPts val="0"/>
                        </a:spcAft>
                        <a:buFontTx/>
                        <a:buNone/>
                      </a:pPr>
                      <a:r>
                        <a:rPr lang="el-GR" sz="1400" dirty="0">
                          <a:effectLst/>
                          <a:latin typeface="+mn-lt"/>
                          <a:ea typeface="Calibri" panose="020F0502020204030204" pitchFamily="34" charset="0"/>
                        </a:rPr>
                        <a:t>Ο Επιτυχών Προσφοροδότης μπορεί να αποφασίσει </a:t>
                      </a:r>
                      <a:r>
                        <a:rPr lang="el-GR" sz="1400" b="1" dirty="0">
                          <a:effectLst/>
                          <a:latin typeface="+mn-lt"/>
                          <a:ea typeface="Calibri" panose="020F0502020204030204" pitchFamily="34" charset="0"/>
                        </a:rPr>
                        <a:t>να αντικαταστήσει το αρχικό πλοίο καθ' όλη τη διάρκεια της σύμβασης </a:t>
                      </a:r>
                      <a:r>
                        <a:rPr lang="el-GR" sz="1400" dirty="0">
                          <a:effectLst/>
                          <a:latin typeface="+mn-lt"/>
                          <a:ea typeface="Calibri" panose="020F0502020204030204" pitchFamily="34" charset="0"/>
                        </a:rPr>
                        <a:t>νοουμένου ότι:</a:t>
                      </a:r>
                      <a:endParaRPr lang="en-GB" sz="1400" dirty="0">
                        <a:effectLst/>
                        <a:latin typeface="+mn-lt"/>
                        <a:ea typeface="Calibri" panose="020F0502020204030204" pitchFamily="34" charset="0"/>
                      </a:endParaRPr>
                    </a:p>
                    <a:p>
                      <a:pPr marL="0" indent="0" algn="just">
                        <a:spcAft>
                          <a:spcPts val="0"/>
                        </a:spcAft>
                        <a:buFontTx/>
                        <a:buNone/>
                      </a:pPr>
                      <a:endParaRPr lang="el-GR" sz="1400" dirty="0">
                        <a:effectLst/>
                        <a:latin typeface="+mn-lt"/>
                        <a:ea typeface="Calibri" panose="020F0502020204030204" pitchFamily="34" charset="0"/>
                      </a:endParaRPr>
                    </a:p>
                    <a:p>
                      <a:pPr marL="0" indent="0" algn="just">
                        <a:spcAft>
                          <a:spcPts val="0"/>
                        </a:spcAft>
                        <a:buFontTx/>
                        <a:buNone/>
                      </a:pPr>
                      <a:r>
                        <a:rPr lang="el-GR" sz="1400" dirty="0">
                          <a:effectLst/>
                          <a:latin typeface="+mn-lt"/>
                          <a:ea typeface="Calibri" panose="020F0502020204030204" pitchFamily="34" charset="0"/>
                        </a:rPr>
                        <a:t>-</a:t>
                      </a:r>
                      <a:r>
                        <a:rPr lang="el-GR" sz="1400" b="1" dirty="0">
                          <a:effectLst/>
                          <a:latin typeface="+mn-lt"/>
                          <a:ea typeface="Calibri" panose="020F0502020204030204" pitchFamily="34" charset="0"/>
                        </a:rPr>
                        <a:t>το πλοίο για αντικατάσταση πληροί ή υπερβαίνει τις ελάχιστες προδιαγραφές του πλοίου</a:t>
                      </a:r>
                    </a:p>
                    <a:p>
                      <a:pPr marL="0" indent="0" algn="just">
                        <a:spcAft>
                          <a:spcPts val="0"/>
                        </a:spcAft>
                        <a:buFontTx/>
                        <a:buNone/>
                      </a:pPr>
                      <a:r>
                        <a:rPr lang="el-GR" sz="1400" dirty="0">
                          <a:effectLst/>
                          <a:latin typeface="+mn-lt"/>
                          <a:ea typeface="Calibri" panose="020F0502020204030204" pitchFamily="34" charset="0"/>
                        </a:rPr>
                        <a:t>-η </a:t>
                      </a:r>
                      <a:r>
                        <a:rPr lang="el-GR" sz="1400" b="1" dirty="0">
                          <a:effectLst/>
                          <a:latin typeface="+mn-lt"/>
                          <a:ea typeface="Calibri" panose="020F0502020204030204" pitchFamily="34" charset="0"/>
                        </a:rPr>
                        <a:t>προηγούμενη έγκριση </a:t>
                      </a:r>
                      <a:r>
                        <a:rPr lang="el-GR" sz="1400" kern="1200" dirty="0">
                          <a:solidFill>
                            <a:schemeClr val="dk1"/>
                          </a:solidFill>
                          <a:effectLst/>
                          <a:latin typeface="+mn-lt"/>
                          <a:ea typeface="Calibri" panose="020F0502020204030204" pitchFamily="34" charset="0"/>
                          <a:cs typeface="+mn-cs"/>
                        </a:rPr>
                        <a:t>της Αναθέτουσας Αρχής </a:t>
                      </a:r>
                      <a:r>
                        <a:rPr lang="el-GR" sz="1400" dirty="0">
                          <a:effectLst/>
                          <a:latin typeface="+mn-lt"/>
                          <a:ea typeface="Calibri" panose="020F0502020204030204" pitchFamily="34" charset="0"/>
                        </a:rPr>
                        <a:t>λαμβάνεται μετά από επιτυχή επιθεώρηση του πλοίου</a:t>
                      </a:r>
                    </a:p>
                  </a:txBody>
                  <a:tcPr marL="68580" marR="68580" marT="0" marB="0">
                    <a:solidFill>
                      <a:srgbClr val="6699FF"/>
                    </a:solidFill>
                  </a:tcPr>
                </a:tc>
                <a:extLst>
                  <a:ext uri="{0D108BD9-81ED-4DB2-BD59-A6C34878D82A}">
                    <a16:rowId xmlns:a16="http://schemas.microsoft.com/office/drawing/2014/main" val="3726101591"/>
                  </a:ext>
                </a:extLst>
              </a:tr>
            </a:tbl>
          </a:graphicData>
        </a:graphic>
      </p:graphicFrame>
    </p:spTree>
    <p:extLst>
      <p:ext uri="{BB962C8B-B14F-4D97-AF65-F5344CB8AC3E}">
        <p14:creationId xmlns:p14="http://schemas.microsoft.com/office/powerpoint/2010/main" val="36295341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93554"/>
            <a:ext cx="8332839" cy="857250"/>
          </a:xfrm>
        </p:spPr>
        <p:txBody>
          <a:bodyPr>
            <a:normAutofit/>
          </a:bodyPr>
          <a:lstStyle/>
          <a:p>
            <a:r>
              <a:rPr lang="el-GR" sz="1800" b="1" dirty="0">
                <a:solidFill>
                  <a:schemeClr val="tx2"/>
                </a:solidFill>
              </a:rPr>
              <a:t>Κύριες Βελτιώσεις στα Διαγωνιστικά Έγγραφα </a:t>
            </a:r>
            <a:r>
              <a:rPr lang="en-GB" sz="1800" b="1" dirty="0">
                <a:solidFill>
                  <a:schemeClr val="tx2"/>
                </a:solidFill>
              </a:rPr>
              <a:t>:</a:t>
            </a:r>
            <a:br>
              <a:rPr lang="en-GB" sz="1800" b="1" dirty="0">
                <a:solidFill>
                  <a:schemeClr val="tx2"/>
                </a:solidFill>
              </a:rPr>
            </a:br>
            <a:r>
              <a:rPr lang="el-GR" sz="1800" dirty="0">
                <a:solidFill>
                  <a:schemeClr val="tx2"/>
                </a:solidFill>
              </a:rPr>
              <a:t>Διαγωνισμός </a:t>
            </a:r>
            <a:r>
              <a:rPr lang="en-GB" sz="1800" dirty="0">
                <a:solidFill>
                  <a:schemeClr val="tx2"/>
                </a:solidFill>
              </a:rPr>
              <a:t>2020 </a:t>
            </a:r>
            <a:r>
              <a:rPr lang="en-GB" sz="1800" b="1" dirty="0">
                <a:solidFill>
                  <a:schemeClr val="tx2"/>
                </a:solidFill>
              </a:rPr>
              <a:t>Vs</a:t>
            </a:r>
            <a:r>
              <a:rPr lang="en-GB" sz="1800" dirty="0">
                <a:solidFill>
                  <a:schemeClr val="tx2"/>
                </a:solidFill>
              </a:rPr>
              <a:t> </a:t>
            </a:r>
            <a:r>
              <a:rPr lang="el-GR" sz="1800" dirty="0">
                <a:solidFill>
                  <a:schemeClr val="tx2"/>
                </a:solidFill>
              </a:rPr>
              <a:t>Διαγωνισμός </a:t>
            </a:r>
            <a:r>
              <a:rPr lang="en-GB" sz="1800" dirty="0">
                <a:solidFill>
                  <a:schemeClr val="tx2"/>
                </a:solidFill>
              </a:rPr>
              <a:t>2021</a:t>
            </a:r>
            <a:endParaRPr lang="el-GR" sz="1800" i="1" dirty="0">
              <a:solidFill>
                <a:schemeClr val="tx2"/>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039762034"/>
              </p:ext>
            </p:extLst>
          </p:nvPr>
        </p:nvGraphicFramePr>
        <p:xfrm>
          <a:off x="336753" y="945214"/>
          <a:ext cx="8573730" cy="3951929"/>
        </p:xfrm>
        <a:graphic>
          <a:graphicData uri="http://schemas.openxmlformats.org/drawingml/2006/table">
            <a:tbl>
              <a:tblPr firstRow="1" bandRow="1">
                <a:tableStyleId>{5C22544A-7EE6-4342-B048-85BDC9FD1C3A}</a:tableStyleId>
              </a:tblPr>
              <a:tblGrid>
                <a:gridCol w="4119718">
                  <a:extLst>
                    <a:ext uri="{9D8B030D-6E8A-4147-A177-3AD203B41FA5}">
                      <a16:colId xmlns:a16="http://schemas.microsoft.com/office/drawing/2014/main" val="165915593"/>
                    </a:ext>
                  </a:extLst>
                </a:gridCol>
                <a:gridCol w="4454012">
                  <a:extLst>
                    <a:ext uri="{9D8B030D-6E8A-4147-A177-3AD203B41FA5}">
                      <a16:colId xmlns:a16="http://schemas.microsoft.com/office/drawing/2014/main" val="1235042514"/>
                    </a:ext>
                  </a:extLst>
                </a:gridCol>
              </a:tblGrid>
              <a:tr h="431274">
                <a:tc>
                  <a:txBody>
                    <a:bodyPr/>
                    <a:lstStyle/>
                    <a:p>
                      <a:pPr algn="ctr"/>
                      <a:r>
                        <a:rPr lang="el-GR" sz="1800" b="1" kern="1200" baseline="0" dirty="0">
                          <a:solidFill>
                            <a:schemeClr val="lt1"/>
                          </a:solidFill>
                          <a:latin typeface="+mn-lt"/>
                          <a:ea typeface="+mn-ea"/>
                          <a:cs typeface="+mn-cs"/>
                        </a:rPr>
                        <a:t>Διαγωνισμός </a:t>
                      </a:r>
                      <a:r>
                        <a:rPr lang="en-US" baseline="0" dirty="0"/>
                        <a:t>2020</a:t>
                      </a:r>
                      <a:endParaRPr lang="en-US" dirty="0"/>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l-GR" sz="1800" b="1" kern="1200" baseline="0" dirty="0">
                          <a:solidFill>
                            <a:schemeClr val="lt1"/>
                          </a:solidFill>
                          <a:latin typeface="+mn-lt"/>
                          <a:ea typeface="+mn-ea"/>
                          <a:cs typeface="+mn-cs"/>
                        </a:rPr>
                        <a:t>Διαγωνισμός </a:t>
                      </a:r>
                      <a:r>
                        <a:rPr lang="en-US" baseline="0" dirty="0"/>
                        <a:t>2021</a:t>
                      </a:r>
                      <a:endParaRPr lang="en-US" dirty="0"/>
                    </a:p>
                  </a:txBody>
                  <a:tcPr>
                    <a:solidFill>
                      <a:srgbClr val="6699FF"/>
                    </a:solidFill>
                  </a:tcPr>
                </a:tc>
                <a:extLst>
                  <a:ext uri="{0D108BD9-81ED-4DB2-BD59-A6C34878D82A}">
                    <a16:rowId xmlns:a16="http://schemas.microsoft.com/office/drawing/2014/main" val="3184459062"/>
                  </a:ext>
                </a:extLst>
              </a:tr>
              <a:tr h="363795">
                <a:tc gridSpan="2">
                  <a:txBody>
                    <a:bodyPr/>
                    <a:lstStyle/>
                    <a:p>
                      <a:pPr algn="ctr"/>
                      <a:r>
                        <a:rPr lang="el-GR" sz="1400" b="1" dirty="0">
                          <a:latin typeface="+mn-lt"/>
                        </a:rPr>
                        <a:t>ΠΛΗΡΩΜΗ ΤΗΣ ΕΠΙΔΟΤΗΣΗΣ</a:t>
                      </a:r>
                    </a:p>
                  </a:txBody>
                  <a:tcPr/>
                </a:tc>
                <a:tc hMerge="1">
                  <a:txBody>
                    <a:bodyPr/>
                    <a:lstStyle/>
                    <a:p>
                      <a:pPr marL="0" marR="0" lvl="0" indent="0" algn="just" defTabSz="457200" rtl="0" eaLnBrk="1" fontAlgn="auto" latinLnBrk="0" hangingPunct="1">
                        <a:lnSpc>
                          <a:spcPct val="100000"/>
                        </a:lnSpc>
                        <a:spcBef>
                          <a:spcPts val="0"/>
                        </a:spcBef>
                        <a:spcAft>
                          <a:spcPts val="0"/>
                        </a:spcAft>
                        <a:buClrTx/>
                        <a:buSzTx/>
                        <a:buFontTx/>
                        <a:buNone/>
                        <a:tabLst/>
                        <a:defRPr/>
                      </a:pPr>
                      <a:endParaRPr lang="el-GR" sz="1100" dirty="0">
                        <a:latin typeface="+mn-lt"/>
                      </a:endParaRPr>
                    </a:p>
                  </a:txBody>
                  <a:tcPr/>
                </a:tc>
                <a:extLst>
                  <a:ext uri="{0D108BD9-81ED-4DB2-BD59-A6C34878D82A}">
                    <a16:rowId xmlns:a16="http://schemas.microsoft.com/office/drawing/2014/main" val="1080272281"/>
                  </a:ext>
                </a:extLst>
              </a:tr>
              <a:tr h="471948">
                <a:tc>
                  <a:txBody>
                    <a:bodyPr/>
                    <a:lstStyle/>
                    <a:p>
                      <a:pPr algn="just">
                        <a:spcAft>
                          <a:spcPts val="0"/>
                        </a:spcAft>
                      </a:pPr>
                      <a:r>
                        <a:rPr lang="el-GR" sz="1400" dirty="0">
                          <a:effectLst/>
                          <a:latin typeface="+mn-lt"/>
                          <a:ea typeface="Calibri" panose="020F0502020204030204" pitchFamily="34" charset="0"/>
                        </a:rPr>
                        <a:t>Πληρωμή της επιδότησης στον Επιτυχόντα Προσφοροδότη κάθε 3 μήνες</a:t>
                      </a:r>
                    </a:p>
                  </a:txBody>
                  <a:tcPr marL="68580" marR="68580" marT="0" marB="0"/>
                </a:tc>
                <a:tc>
                  <a:txBody>
                    <a:bodyPr/>
                    <a:lstStyle/>
                    <a:p>
                      <a:pPr algn="just">
                        <a:spcAft>
                          <a:spcPts val="0"/>
                        </a:spcAft>
                      </a:pPr>
                      <a:r>
                        <a:rPr lang="el-GR" sz="1400" dirty="0">
                          <a:effectLst/>
                          <a:latin typeface="+mn-lt"/>
                          <a:ea typeface="Calibri" panose="020F0502020204030204" pitchFamily="34" charset="0"/>
                        </a:rPr>
                        <a:t>Πληρωμή της επιδότησης στον Επιτυχόντα Προσφοροδότη </a:t>
                      </a:r>
                      <a:r>
                        <a:rPr lang="el-GR" sz="1400" b="1" dirty="0">
                          <a:effectLst/>
                          <a:latin typeface="+mn-lt"/>
                          <a:ea typeface="Calibri" panose="020F0502020204030204" pitchFamily="34" charset="0"/>
                        </a:rPr>
                        <a:t>σε μηνιαία βάση</a:t>
                      </a:r>
                    </a:p>
                  </a:txBody>
                  <a:tcPr marL="68580" marR="68580" marT="0" marB="0">
                    <a:solidFill>
                      <a:srgbClr val="6699FF"/>
                    </a:solidFill>
                  </a:tcPr>
                </a:tc>
                <a:extLst>
                  <a:ext uri="{0D108BD9-81ED-4DB2-BD59-A6C34878D82A}">
                    <a16:rowId xmlns:a16="http://schemas.microsoft.com/office/drawing/2014/main" val="4273194916"/>
                  </a:ext>
                </a:extLst>
              </a:tr>
              <a:tr h="265498">
                <a:tc gridSpan="2">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l-GR" sz="1400" b="1" i="0" u="none" strike="noStrike" kern="1200" cap="none" spc="0" normalizeH="0" baseline="0" noProof="0" dirty="0">
                          <a:ln>
                            <a:noFill/>
                          </a:ln>
                          <a:solidFill>
                            <a:prstClr val="black"/>
                          </a:solidFill>
                          <a:effectLst/>
                          <a:uLnTx/>
                          <a:uFillTx/>
                          <a:latin typeface="+mn-lt"/>
                          <a:ea typeface="Calibri" panose="020F0502020204030204" pitchFamily="34" charset="0"/>
                          <a:cs typeface="+mn-cs"/>
                        </a:rPr>
                        <a:t>ΔΙΑΡΚΕΙΑ ΤΗΣ ΣΥΜΒΑΣΗΣ</a:t>
                      </a:r>
                      <a:endParaRPr lang="el-GR" sz="1100" dirty="0">
                        <a:effectLst/>
                        <a:latin typeface="+mn-lt"/>
                        <a:ea typeface="Calibri" panose="020F0502020204030204" pitchFamily="34" charset="0"/>
                      </a:endParaRPr>
                    </a:p>
                  </a:txBody>
                  <a:tcPr marL="68580" marR="68580" marT="0" marB="0"/>
                </a:tc>
                <a:tc hMerge="1">
                  <a:txBody>
                    <a:bodyPr/>
                    <a:lstStyle/>
                    <a:p>
                      <a:pPr algn="just">
                        <a:spcAft>
                          <a:spcPts val="0"/>
                        </a:spcAft>
                      </a:pPr>
                      <a:endParaRPr lang="el-GR" sz="1100" dirty="0">
                        <a:effectLst/>
                        <a:latin typeface="+mn-lt"/>
                        <a:ea typeface="Calibri" panose="020F0502020204030204" pitchFamily="34" charset="0"/>
                      </a:endParaRPr>
                    </a:p>
                  </a:txBody>
                  <a:tcPr marL="68580" marR="68580" marT="0" marB="0"/>
                </a:tc>
                <a:extLst>
                  <a:ext uri="{0D108BD9-81ED-4DB2-BD59-A6C34878D82A}">
                    <a16:rowId xmlns:a16="http://schemas.microsoft.com/office/drawing/2014/main" val="3000137544"/>
                  </a:ext>
                </a:extLst>
              </a:tr>
              <a:tr h="1594159">
                <a:tc>
                  <a:txBody>
                    <a:bodyPr/>
                    <a:lstStyle/>
                    <a:p>
                      <a:pPr algn="just">
                        <a:spcAft>
                          <a:spcPts val="0"/>
                        </a:spcAft>
                      </a:pPr>
                      <a:r>
                        <a:rPr lang="el-GR" sz="1400" dirty="0">
                          <a:effectLst/>
                          <a:latin typeface="+mn-lt"/>
                          <a:ea typeface="Calibri" panose="020F0502020204030204" pitchFamily="34" charset="0"/>
                        </a:rPr>
                        <a:t>3 χρόνια με δυνατότητα δωδεκάμηνων</a:t>
                      </a:r>
                      <a:r>
                        <a:rPr lang="el-GR" sz="1400" baseline="0" dirty="0">
                          <a:effectLst/>
                          <a:latin typeface="+mn-lt"/>
                          <a:ea typeface="Calibri" panose="020F0502020204030204" pitchFamily="34" charset="0"/>
                        </a:rPr>
                        <a:t> παρατάσεων</a:t>
                      </a:r>
                      <a:r>
                        <a:rPr lang="el-GR" sz="1400" dirty="0">
                          <a:effectLst/>
                          <a:latin typeface="+mn-lt"/>
                          <a:ea typeface="Calibri" panose="020F0502020204030204" pitchFamily="34" charset="0"/>
                        </a:rPr>
                        <a:t> (συνολική περίοδος παράτασης 36 μηνών)</a:t>
                      </a:r>
                    </a:p>
                  </a:txBody>
                  <a:tcPr marL="68580" marR="68580" marT="0" marB="0"/>
                </a:tc>
                <a:tc>
                  <a:txBody>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lang="el-GR" sz="1400" baseline="0" dirty="0">
                          <a:effectLst/>
                          <a:latin typeface="+mn-lt"/>
                          <a:ea typeface="Calibri" panose="020F0502020204030204" pitchFamily="34" charset="0"/>
                        </a:rPr>
                        <a:t>3 χρόνια με δυνατότητα </a:t>
                      </a:r>
                      <a:r>
                        <a:rPr lang="el-GR" sz="1400" b="1" baseline="0" dirty="0">
                          <a:effectLst/>
                          <a:latin typeface="+mn-lt"/>
                          <a:ea typeface="Calibri" panose="020F0502020204030204" pitchFamily="34" charset="0"/>
                        </a:rPr>
                        <a:t>απευθείας παράτασης μέχρι και 3 χρόνια </a:t>
                      </a:r>
                      <a:r>
                        <a:rPr lang="el-GR" sz="1400" baseline="0" dirty="0">
                          <a:effectLst/>
                          <a:latin typeface="+mn-lt"/>
                          <a:ea typeface="Calibri" panose="020F0502020204030204" pitchFamily="34" charset="0"/>
                        </a:rPr>
                        <a:t>με την επιφύλαξη των </a:t>
                      </a:r>
                      <a:r>
                        <a:rPr lang="el-GR" sz="1400" b="1" baseline="0" dirty="0">
                          <a:effectLst/>
                          <a:latin typeface="+mn-lt"/>
                          <a:ea typeface="Calibri" panose="020F0502020204030204" pitchFamily="34" charset="0"/>
                        </a:rPr>
                        <a:t>κριτηρίων απόδοσης (</a:t>
                      </a:r>
                      <a:r>
                        <a:rPr lang="en-GB" sz="1400" b="1" baseline="0" dirty="0">
                          <a:effectLst/>
                          <a:latin typeface="+mn-lt"/>
                          <a:ea typeface="Calibri" panose="020F0502020204030204" pitchFamily="34" charset="0"/>
                        </a:rPr>
                        <a:t>performance indicators).</a:t>
                      </a:r>
                      <a:endParaRPr lang="en-US" sz="1400" baseline="0" dirty="0">
                        <a:effectLst/>
                        <a:latin typeface="+mn-lt"/>
                        <a:ea typeface="Calibri" panose="020F0502020204030204" pitchFamily="34" charset="0"/>
                      </a:endParaRPr>
                    </a:p>
                    <a:p>
                      <a:pPr algn="just" hangingPunct="0">
                        <a:lnSpc>
                          <a:spcPct val="115000"/>
                        </a:lnSpc>
                        <a:spcBef>
                          <a:spcPts val="600"/>
                        </a:spcBef>
                        <a:spcAft>
                          <a:spcPts val="0"/>
                        </a:spcAft>
                      </a:pPr>
                      <a:r>
                        <a:rPr lang="el-GR" sz="1400" dirty="0">
                          <a:effectLst/>
                          <a:latin typeface="+mn-lt"/>
                          <a:ea typeface="Calibri" panose="020F0502020204030204" pitchFamily="34" charset="0"/>
                        </a:rPr>
                        <a:t>Για παράδειγμα, στον Επιτυχόντα Προσφοροδότη θα δοθεί παράταση της Σύμβασης για 3 χρόνια, εάν η μέση μεταφορική ικανότητα του πλοίου ανά ταξίδι για τα πρώτα 55 ταξίδια (δηλαδή 2,5 χρόνια λειτουργίας) ≥ 60% της ελάχιστης επιβατικής μεταφορικής ικανότητας που απαιτείται βάσει των Διαγωνιστικών Εγγράφων (δηλαδή κατά μέσο όρο 60 επιβάτες ανά ταξίδι).</a:t>
                      </a:r>
                    </a:p>
                  </a:txBody>
                  <a:tcPr marL="68580" marR="68580" marT="0" marB="0">
                    <a:solidFill>
                      <a:srgbClr val="6699FF"/>
                    </a:solidFill>
                  </a:tcPr>
                </a:tc>
                <a:extLst>
                  <a:ext uri="{0D108BD9-81ED-4DB2-BD59-A6C34878D82A}">
                    <a16:rowId xmlns:a16="http://schemas.microsoft.com/office/drawing/2014/main" val="432382252"/>
                  </a:ext>
                </a:extLst>
              </a:tr>
            </a:tbl>
          </a:graphicData>
        </a:graphic>
      </p:graphicFrame>
    </p:spTree>
    <p:extLst>
      <p:ext uri="{BB962C8B-B14F-4D97-AF65-F5344CB8AC3E}">
        <p14:creationId xmlns:p14="http://schemas.microsoft.com/office/powerpoint/2010/main" val="82108557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4935</TotalTime>
  <Words>1611</Words>
  <Application>Microsoft Office PowerPoint</Application>
  <PresentationFormat>On-screen Show (16:9)</PresentationFormat>
  <Paragraphs>144</Paragraphs>
  <Slides>12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Arial Narrow</vt:lpstr>
      <vt:lpstr>Calibri</vt:lpstr>
      <vt:lpstr>Roboto Medium</vt:lpstr>
      <vt:lpstr>Office Theme</vt:lpstr>
      <vt:lpstr>PowerPoint Presentation</vt:lpstr>
      <vt:lpstr>PowerPoint Presentation</vt:lpstr>
      <vt:lpstr>Κύριες Βελτιώσεις στα Διαγωνιστικά Έγγραφα: Διαγωνισμός 2020 Vs Διαγωνισμός 2021</vt:lpstr>
      <vt:lpstr>Κύριες Βελτιώσεις στα Διαγωνιστικά Έγγραφα : Διαγωνισμός 2020 Vs Διαγωνισμός 2021</vt:lpstr>
      <vt:lpstr>Κύριες Βελτιώσεις στα Διαγωνιστικά Έγγραφα : Διαγωνισμός 2020 Vs Διαγωνισμός 2021</vt:lpstr>
      <vt:lpstr>Κύριες Βελτιώσεις στα Διαγωνιστικά Έγγραφα : Διαγωνισμός 2020 Vs Διαγωνισμός 2021</vt:lpstr>
      <vt:lpstr>Κύριες Βελτιώσεις στα Διαγωνιστικά Έγγραφα: Διαγωνισμός 2020 Vs Διαγωνισμός 2021</vt:lpstr>
      <vt:lpstr>Κύριες Βελτιώσεις στα Διαγωνιστικά Έγγραφα: Διαγωνισμός 2020 Vs Διαγωνισμός 2021</vt:lpstr>
      <vt:lpstr>Κύριες Βελτιώσεις στα Διαγωνιστικά Έγγραφα : Διαγωνισμός 2020 Vs Διαγωνισμός 2021</vt:lpstr>
      <vt:lpstr>ΑΝΟΙΚΤΟΣ ΔΙΑΓΩΝΙΣΜΟΣ- ΕΓΓΡΑΦΑ ΠΟΥ ΑΠΑΙΤΕΙΤΑΙ ΝΑ ΥΠΟΒΛΗΘΟΥΝ</vt:lpstr>
      <vt:lpstr>ΑΝΟΙΚΤΟΣ ΔΙΑΓΩΝΙΣΜΟΣ- ΕΓΓΡΑΦΑ ΠΟΥ ΑΠΑΙΤΕΙΤΑΙ ΝΑ ΥΠΟΒΛΗΘΟΥΝ</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Demetriades  Vassilis</cp:lastModifiedBy>
  <cp:revision>356</cp:revision>
  <cp:lastPrinted>2021-11-26T09:57:28Z</cp:lastPrinted>
  <dcterms:created xsi:type="dcterms:W3CDTF">2018-08-29T06:17:11Z</dcterms:created>
  <dcterms:modified xsi:type="dcterms:W3CDTF">2021-11-27T15:50:56Z</dcterms:modified>
</cp:coreProperties>
</file>